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55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7" r:id="rId10"/>
    <p:sldId id="268" r:id="rId11"/>
    <p:sldId id="269" r:id="rId12"/>
    <p:sldId id="273" r:id="rId13"/>
    <p:sldId id="274" r:id="rId14"/>
    <p:sldId id="270" r:id="rId15"/>
    <p:sldId id="264" r:id="rId16"/>
    <p:sldId id="265" r:id="rId1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828798" y="4260850"/>
            <a:ext cx="20726396" cy="294005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657598" y="7772400"/>
            <a:ext cx="17068798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4260850"/>
            <a:ext cx="24384000" cy="2940050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219198" y="549276"/>
            <a:ext cx="21945596" cy="2286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5714954" y="4429126"/>
            <a:ext cx="12954042" cy="642937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17678398" y="549276"/>
            <a:ext cx="5486398" cy="11703050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19198" y="549276"/>
            <a:ext cx="16052798" cy="11703050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926166" y="8813800"/>
            <a:ext cx="20726396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26166" y="5813426"/>
            <a:ext cx="20726396" cy="30003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9198" y="3200400"/>
            <a:ext cx="10769598" cy="90519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5198" y="3200400"/>
            <a:ext cx="10769598" cy="90519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1216074" y="3286126"/>
            <a:ext cx="21945596" cy="90504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219198" y="3200400"/>
            <a:ext cx="10769598" cy="439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12395198" y="3200400"/>
            <a:ext cx="10769598" cy="439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1216074" y="7968440"/>
            <a:ext cx="10769598" cy="439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2392072" y="7968440"/>
            <a:ext cx="10769598" cy="439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779432" y="9601200"/>
            <a:ext cx="14630398" cy="1133476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779432" y="1225550"/>
            <a:ext cx="14630398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79432" y="10734676"/>
            <a:ext cx="14630398" cy="16097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1219198" y="549276"/>
            <a:ext cx="21945596" cy="2286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9198" y="3200400"/>
            <a:ext cx="21945596" cy="905192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19198" y="12712700"/>
            <a:ext cx="5689598" cy="7302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2025-09-05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8331198" y="12712700"/>
            <a:ext cx="7721598" cy="7302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7475198" y="12712700"/>
            <a:ext cx="5689598" cy="7302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/>
          <a:ea typeface="맑은 고딕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맑은 고딕"/>
          <a:ea typeface="맑은 고딕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맑은 고딕"/>
          <a:ea typeface="맑은 고딕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맑은 고딕"/>
          <a:ea typeface="맑은 고딕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52.png"  /><Relationship Id="rId11" Type="http://schemas.openxmlformats.org/officeDocument/2006/relationships/image" Target="../media/image53.png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50.png"  /><Relationship Id="rId7" Type="http://schemas.openxmlformats.org/officeDocument/2006/relationships/image" Target="../media/image26.png"  /><Relationship Id="rId8" Type="http://schemas.openxmlformats.org/officeDocument/2006/relationships/image" Target="../media/image19.png"  /><Relationship Id="rId9" Type="http://schemas.openxmlformats.org/officeDocument/2006/relationships/image" Target="../media/image5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55.png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50.png"  /><Relationship Id="rId7" Type="http://schemas.openxmlformats.org/officeDocument/2006/relationships/image" Target="../media/image26.png"  /><Relationship Id="rId8" Type="http://schemas.openxmlformats.org/officeDocument/2006/relationships/image" Target="../media/image19.png"  /><Relationship Id="rId9" Type="http://schemas.openxmlformats.org/officeDocument/2006/relationships/image" Target="../media/image5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57.png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50.png"  /><Relationship Id="rId7" Type="http://schemas.openxmlformats.org/officeDocument/2006/relationships/image" Target="../media/image26.png"  /><Relationship Id="rId8" Type="http://schemas.openxmlformats.org/officeDocument/2006/relationships/image" Target="../media/image19.png"  /><Relationship Id="rId9" Type="http://schemas.openxmlformats.org/officeDocument/2006/relationships/image" Target="../media/image5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59.png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50.png"  /><Relationship Id="rId7" Type="http://schemas.openxmlformats.org/officeDocument/2006/relationships/image" Target="../media/image26.png"  /><Relationship Id="rId8" Type="http://schemas.openxmlformats.org/officeDocument/2006/relationships/image" Target="../media/image19.png"  /><Relationship Id="rId9" Type="http://schemas.openxmlformats.org/officeDocument/2006/relationships/image" Target="../media/image5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63.png"  /><Relationship Id="rId11" Type="http://schemas.openxmlformats.org/officeDocument/2006/relationships/image" Target="../media/image64.png"  /><Relationship Id="rId2" Type="http://schemas.openxmlformats.org/officeDocument/2006/relationships/image" Target="../media/image21.png"  /><Relationship Id="rId3" Type="http://schemas.openxmlformats.org/officeDocument/2006/relationships/image" Target="../media/image35.png"  /><Relationship Id="rId4" Type="http://schemas.openxmlformats.org/officeDocument/2006/relationships/image" Target="../media/image46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39.png"  /><Relationship Id="rId8" Type="http://schemas.openxmlformats.org/officeDocument/2006/relationships/image" Target="../media/image19.png"  /><Relationship Id="rId9" Type="http://schemas.openxmlformats.org/officeDocument/2006/relationships/image" Target="../media/image6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Relationship Id="rId3" Type="http://schemas.openxmlformats.org/officeDocument/2006/relationships/image" Target="../media/image65.png"  /><Relationship Id="rId4" Type="http://schemas.openxmlformats.org/officeDocument/2006/relationships/image" Target="../media/image46.png"  /><Relationship Id="rId5" Type="http://schemas.openxmlformats.org/officeDocument/2006/relationships/image" Target="../media/image66.png"  /><Relationship Id="rId6" Type="http://schemas.openxmlformats.org/officeDocument/2006/relationships/image" Target="../media/image50.png"  /><Relationship Id="rId7" Type="http://schemas.openxmlformats.org/officeDocument/2006/relationships/image" Target="../media/image67.png"  /><Relationship Id="rId8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1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19.png"  /><Relationship Id="rId9" Type="http://schemas.openxmlformats.org/officeDocument/2006/relationships/image" Target="../media/image2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1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1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289800" y="8470900"/>
            <a:ext cx="1600200" cy="160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417300" y="8470900"/>
            <a:ext cx="1574800" cy="157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690600" y="9309100"/>
            <a:ext cx="9017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5519400" y="8648700"/>
            <a:ext cx="12192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563100" y="9042400"/>
            <a:ext cx="1333500" cy="1333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000500" y="4927600"/>
            <a:ext cx="16383000" cy="1066800"/>
          </a:xfrm>
          <a:prstGeom prst="rect">
            <a:avLst/>
          </a:prstGeom>
        </p:spPr>
        <p:txBody>
          <a:bodyPr lIns="0" tIns="76200" rIns="0" bIns="7620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6000" b="0" i="0" u="none" strike="noStrike">
                <a:solidFill>
                  <a:srgbClr val="494a4e"/>
                </a:solidFill>
              </a:rPr>
              <a:t>Semi-project</a:t>
            </a:r>
            <a:endParaRPr lang="en" sz="6000" b="0" i="0" u="none" strike="noStrike">
              <a:solidFill>
                <a:srgbClr val="494a4e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898900" y="6057900"/>
            <a:ext cx="16586200" cy="2019300"/>
          </a:xfrm>
          <a:prstGeom prst="rect">
            <a:avLst/>
          </a:prstGeom>
        </p:spPr>
        <p:txBody>
          <a:bodyPr lIns="0" tIns="143933" rIns="0" bIns="143933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11333" b="0" i="0" u="none" strike="noStrike">
                <a:solidFill>
                  <a:srgbClr val="000000"/>
                </a:solidFill>
              </a:rPr>
              <a:t> </a:t>
            </a:r>
            <a:r>
              <a:rPr lang="ko-KR" sz="11333" b="0" i="0" u="none" strike="noStrike">
                <a:solidFill>
                  <a:srgbClr val="000000"/>
                </a:solidFill>
              </a:rPr>
              <a:t>영화</a:t>
            </a:r>
            <a:r>
              <a:rPr lang="en-US" sz="11333" b="0" i="0" u="none" strike="noStrike">
                <a:solidFill>
                  <a:srgbClr val="000000"/>
                </a:solidFill>
              </a:rPr>
              <a:t> </a:t>
            </a:r>
            <a:r>
              <a:rPr lang="ko-KR" sz="11333" b="0" i="0" u="none" strike="noStrike">
                <a:solidFill>
                  <a:srgbClr val="000000"/>
                </a:solidFill>
              </a:rPr>
              <a:t>리뷰</a:t>
            </a:r>
            <a:r>
              <a:rPr lang="en-US" sz="11333" b="0" i="0" u="none" strike="noStrike">
                <a:solidFill>
                  <a:srgbClr val="000000"/>
                </a:solidFill>
              </a:rPr>
              <a:t> </a:t>
            </a:r>
            <a:r>
              <a:rPr lang="ko-KR" sz="11333" b="0" i="0" u="none" strike="noStrike">
                <a:solidFill>
                  <a:srgbClr val="000000"/>
                </a:solidFill>
              </a:rPr>
              <a:t>사이트</a:t>
            </a:r>
            <a:endParaRPr lang="ko-KR" sz="11333" b="0" i="0" u="none" strike="noStrike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05300" y="11366500"/>
            <a:ext cx="16306800" cy="711200"/>
          </a:xfrm>
          <a:prstGeom prst="rect">
            <a:avLst/>
          </a:prstGeom>
        </p:spPr>
        <p:txBody>
          <a:bodyPr lIns="0" tIns="50800" rIns="0" bIns="5080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3999" b="0" i="0" u="none" strike="noStrike">
                <a:solidFill>
                  <a:srgbClr val="494a4e"/>
                </a:solidFill>
              </a:rPr>
              <a:t>팀명</a:t>
            </a:r>
            <a:r>
              <a:rPr lang="en-US" sz="3999" b="0" i="0" u="none" strike="noStrike">
                <a:solidFill>
                  <a:srgbClr val="494a4e"/>
                </a:solidFill>
              </a:rPr>
              <a:t> : </a:t>
            </a:r>
            <a:r>
              <a:rPr lang="ko-KR" sz="3999" b="0" i="0" u="none" strike="noStrike">
                <a:solidFill>
                  <a:srgbClr val="494a4e"/>
                </a:solidFill>
              </a:rPr>
              <a:t>넷플러스</a:t>
            </a:r>
            <a:r>
              <a:rPr lang="en-US" sz="3999" b="0" i="0" u="none" strike="noStrike">
                <a:solidFill>
                  <a:srgbClr val="494a4e"/>
                </a:solidFill>
              </a:rPr>
              <a:t> / </a:t>
            </a:r>
            <a:r>
              <a:rPr lang="ko-KR" sz="3999" b="0" i="0" u="none" strike="noStrike">
                <a:solidFill>
                  <a:srgbClr val="494a4e"/>
                </a:solidFill>
              </a:rPr>
              <a:t>팀원</a:t>
            </a:r>
            <a:r>
              <a:rPr lang="en-US" sz="3999" b="0" i="0" u="none" strike="noStrike">
                <a:solidFill>
                  <a:srgbClr val="494a4e"/>
                </a:solidFill>
              </a:rPr>
              <a:t> : </a:t>
            </a:r>
            <a:r>
              <a:rPr lang="ko-KR" sz="3999" b="0" i="0" u="none" strike="noStrike">
                <a:solidFill>
                  <a:srgbClr val="494a4e"/>
                </a:solidFill>
              </a:rPr>
              <a:t>허재민</a:t>
            </a:r>
            <a:r>
              <a:rPr lang="en-US" sz="3999" b="0" i="0" u="none" strike="noStrike">
                <a:solidFill>
                  <a:srgbClr val="494a4e"/>
                </a:solidFill>
              </a:rPr>
              <a:t>, </a:t>
            </a:r>
            <a:r>
              <a:rPr lang="ko-KR" sz="3999" b="0" i="0" u="none" strike="noStrike">
                <a:solidFill>
                  <a:srgbClr val="494a4e"/>
                </a:solidFill>
              </a:rPr>
              <a:t>신다현</a:t>
            </a:r>
            <a:r>
              <a:rPr lang="en-US" sz="3999" b="0" i="0" u="none" strike="noStrike">
                <a:solidFill>
                  <a:srgbClr val="494a4e"/>
                </a:solidFill>
              </a:rPr>
              <a:t>, </a:t>
            </a:r>
            <a:r>
              <a:rPr lang="ko-KR" sz="3999" b="0" i="0" u="none" strike="noStrike">
                <a:solidFill>
                  <a:srgbClr val="494a4e"/>
                </a:solidFill>
              </a:rPr>
              <a:t>방준식</a:t>
            </a:r>
            <a:r>
              <a:rPr lang="en-US" sz="3999" b="0" i="0" u="none" strike="noStrike">
                <a:solidFill>
                  <a:srgbClr val="494a4e"/>
                </a:solidFill>
              </a:rPr>
              <a:t>, </a:t>
            </a:r>
            <a:r>
              <a:rPr lang="ko-KR" sz="3999" b="0" i="0" u="none" strike="noStrike">
                <a:solidFill>
                  <a:srgbClr val="494a4e"/>
                </a:solidFill>
              </a:rPr>
              <a:t>이재원</a:t>
            </a:r>
            <a:endParaRPr lang="ko-KR" sz="3999" b="0" i="0" u="none" strike="noStrike">
              <a:solidFill>
                <a:srgbClr val="494a4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-US" altLang="ko-KR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5333" b="0" i="0" u="none" strike="noStrike">
                <a:solidFill>
                  <a:srgbClr val="000000"/>
                </a:solidFill>
              </a:rPr>
              <a:t>02. </a:t>
            </a:r>
            <a:r>
              <a:rPr lang="ko-KR" sz="5333" b="0" i="0" u="none" strike="noStrike">
                <a:solidFill>
                  <a:srgbClr val="000000"/>
                </a:solidFill>
              </a:rPr>
              <a:t>프로젝트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전체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구조</a:t>
            </a:r>
            <a:endParaRPr lang="ko-KR" sz="5333" b="0" i="0" u="none" strike="noStrike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2300" y="3657600"/>
            <a:ext cx="20866100" cy="8229600"/>
          </a:xfrm>
          <a:prstGeom prst="rect">
            <a:avLst/>
          </a:prstGeom>
        </p:spPr>
        <p:txBody>
          <a:bodyPr anchor="ctr" anchorCtr="0"/>
          <a:lstStyle/>
          <a:p>
            <a:pPr lvl="0" algn="l">
              <a:lnSpc>
                <a:spcPct val="124499"/>
              </a:lnSpc>
              <a:defRPr/>
            </a:pPr>
            <a:endParaRPr lang="en-US" altLang="ko-KR" sz="2978" b="0" i="0" u="none" strike="noStrike">
              <a:solidFill>
                <a:srgbClr val="717377"/>
              </a:solidFill>
            </a:endParaRPr>
          </a:p>
          <a:p>
            <a:pPr marL="425258" lvl="0" indent="-425258" algn="l">
              <a:lnSpc>
                <a:spcPct val="124499"/>
              </a:lnSpc>
              <a:buClr>
                <a:schemeClr val="dk1"/>
              </a:buClr>
              <a:buFont typeface="mn-ea"/>
              <a:buChar char=""/>
              <a:defRPr/>
            </a:pPr>
            <a:r>
              <a:rPr lang="en-US" altLang="ko-KR" sz="2978" b="0" i="0" u="none" strike="noStrike">
                <a:solidFill>
                  <a:srgbClr val="717377"/>
                </a:solidFill>
              </a:rPr>
              <a:t>User.js</a:t>
            </a:r>
            <a:endParaRPr lang="en-US" altLang="ko-KR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Sequelize를 사용해 사용자(User) 테이블의 데이터 구조를 정의하고, 이메일, 비밀번호, 닉네임 필드를 설정하는 모델 파일입니다.</a:t>
            </a:r>
            <a:endParaRPr lang="ko-KR" sz="2978" b="0" i="0" u="none" strike="noStrike">
              <a:solidFill>
                <a:srgbClr val="717377"/>
              </a:solidFill>
            </a:endParaRPr>
          </a:p>
          <a:p>
            <a:pPr marL="0" lvl="1" indent="0" algn="l">
              <a:lnSpc>
                <a:spcPct val="124499"/>
              </a:lnSpc>
              <a:buClr>
                <a:srgbClr val="000000"/>
              </a:buClr>
              <a:buFont typeface="mn-ea"/>
              <a:buNone/>
              <a:defRPr/>
            </a:pPr>
            <a:endParaRPr lang="en-US" altLang="ko-KR" sz="2980" b="0" i="0" u="none" strike="noStrike">
              <a:solidFill>
                <a:schemeClr val="dk1"/>
              </a:solidFill>
            </a:endParaRPr>
          </a:p>
          <a:p>
            <a:pPr marL="425544" lvl="1" indent="-425544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-US" altLang="ko-KR" sz="2980" b="0" i="0" u="none" strike="noStrike">
                <a:solidFill>
                  <a:schemeClr val="dk1"/>
                </a:solidFill>
              </a:rPr>
              <a:t> </a:t>
            </a:r>
            <a:r>
              <a:rPr lang="en-US" altLang="ko-KR" sz="2980" b="0" i="0" u="none" strike="noStrike">
                <a:solidFill>
                  <a:srgbClr val="717377"/>
                </a:solidFill>
              </a:rPr>
              <a:t>config.js</a:t>
            </a:r>
            <a:endParaRPr lang="en-US" altLang="ko-KR" sz="298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80" b="0" i="0" u="none" strike="noStrike">
                <a:solidFill>
                  <a:srgbClr val="717377"/>
                </a:solidFill>
              </a:rPr>
              <a:t>개발 환경에서 MySQL 데이터베이스에 연결하기 위한 설정을 정의하며, 데이터베이스 사용자 이름, 비밀번호 등은 환경 변수에서 불러옵니다.</a:t>
            </a:r>
            <a:endParaRPr lang="ko-KR" sz="298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ko-KR" sz="2980" b="0" i="0" u="none" strike="noStrike">
              <a:solidFill>
                <a:srgbClr val="717377"/>
              </a:solidFill>
            </a:endParaRPr>
          </a:p>
          <a:p>
            <a:pPr marL="425544" lvl="1" indent="-425544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-US" altLang="ko-KR" sz="2900" b="0" i="0" u="none" strike="noStrike">
                <a:solidFill>
                  <a:srgbClr val="717377"/>
                </a:solidFill>
              </a:rPr>
              <a:t>mv-app-server/index.js</a:t>
            </a:r>
            <a:endParaRPr lang="en-US" altLang="ko-KR" sz="2900" b="0" i="0" u="none" strike="noStrike">
              <a:solidFill>
                <a:srgbClr val="717377"/>
              </a:solidFill>
            </a:endParaRPr>
          </a:p>
          <a:p>
            <a:pPr marL="0" lvl="1" indent="0" algn="l">
              <a:lnSpc>
                <a:spcPct val="124499"/>
              </a:lnSpc>
              <a:buClr>
                <a:srgbClr val="000000"/>
              </a:buClr>
              <a:buFont typeface="mn-ea"/>
              <a:buNone/>
              <a:defRPr/>
            </a:pPr>
            <a:r>
              <a:rPr lang="en-US" altLang="ko-KR" sz="2900" b="0" i="0" u="none" strike="noStrike">
                <a:solidFill>
                  <a:srgbClr val="717377"/>
                </a:solidFill>
              </a:rPr>
              <a:t>Node.js와 Express를 사용하여 프론트엔드와 통신하고 데이터베이스를 관리하는 백엔드 서버를 구축하고 실행합니다.</a:t>
            </a:r>
            <a:endParaRPr lang="en-US" altLang="ko-KR" sz="2900" b="0" i="0" u="none" strike="noStrike">
              <a:solidFill>
                <a:srgbClr val="717377"/>
              </a:solidFill>
            </a:endParaRPr>
          </a:p>
          <a:p>
            <a:pPr marL="425544" lvl="1" indent="-425544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endParaRPr lang="en-US" altLang="ko-KR" sz="2900" b="0" i="0" u="none" strike="noStrike">
              <a:solidFill>
                <a:srgbClr val="717377"/>
              </a:solidFill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1945600" y="851535"/>
            <a:ext cx="457200" cy="672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800">
                <a:solidFill>
                  <a:schemeClr val="lt1"/>
                </a:solidFill>
              </a:rPr>
              <a:t>8</a:t>
            </a:r>
            <a:endParaRPr lang="en-US" altLang="ko-KR" sz="3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>
                <a:latin typeface="맑은 고딕"/>
                <a:ea typeface="맑은 고딕"/>
              </a:defRPr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  <a:ea typeface="맑은 고딕"/>
              </a:rPr>
              <a:t>NetPlus</a:t>
            </a:r>
            <a:endParaRPr lang="en" sz="2666" b="0" i="0" u="none" strike="noStrike">
              <a:solidFill>
                <a:srgbClr val="ffffff"/>
              </a:solidFill>
              <a:latin typeface="Pretendard Light"/>
              <a:ea typeface="맑은 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>
                <a:latin typeface="맑은 고딕"/>
                <a:ea typeface="맑은 고딕"/>
              </a:defRPr>
            </a:pPr>
            <a:r>
              <a:rPr lang="en-US" sz="5333" b="0" i="0" u="none" strike="noStrike">
                <a:solidFill>
                  <a:srgbClr val="000000"/>
                </a:solidFill>
                <a:latin typeface="Pretendard Bold"/>
                <a:ea typeface="맑은 고딕"/>
              </a:rPr>
              <a:t>03. </a:t>
            </a:r>
            <a:r>
              <a:rPr lang="ko-KR" sz="5333" b="0" i="0" u="none" strike="noStrike">
                <a:solidFill>
                  <a:srgbClr val="000000"/>
                </a:solidFill>
                <a:latin typeface="맑은 고딕"/>
                <a:ea typeface="Pretendard Bold"/>
              </a:rPr>
              <a:t>기능</a:t>
            </a:r>
            <a:r>
              <a:rPr lang="en-US" sz="5333" b="0" i="0" u="none" strike="noStrike">
                <a:solidFill>
                  <a:srgbClr val="000000"/>
                </a:solidFill>
                <a:latin typeface="Pretendard Bold"/>
                <a:ea typeface="맑은 고딕"/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  <a:latin typeface="맑은 고딕"/>
                <a:ea typeface="Pretendard Bold"/>
              </a:rPr>
              <a:t>소개</a:t>
            </a:r>
            <a:endParaRPr lang="ko-KR" sz="5333" b="0" i="0" u="none" strike="noStrike">
              <a:solidFill>
                <a:srgbClr val="000000"/>
              </a:solidFill>
              <a:latin typeface="맑은 고딕"/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82800" y="3886200"/>
            <a:ext cx="20866100" cy="8242300"/>
          </a:xfrm>
          <a:prstGeom prst="rect">
            <a:avLst/>
          </a:prstGeom>
        </p:spPr>
        <p:txBody>
          <a:bodyPr anchor="t" anchorCtr="0"/>
          <a:lstStyle/>
          <a:p>
            <a:pPr marL="514080" lvl="0" indent="-514080" algn="l">
              <a:lnSpc>
                <a:spcPct val="124499"/>
              </a:lnSpc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altLang="en-US" sz="3600" b="0" i="0" u="none" strike="noStrike">
              <a:solidFill>
                <a:srgbClr val="000000"/>
              </a:solidFill>
              <a:latin typeface="Pretendard Regular"/>
              <a:ea typeface="맑은 고딕"/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Wingdings"/>
              <a:buChar char="l"/>
              <a:defRPr>
                <a:latin typeface="맑은 고딕"/>
                <a:ea typeface="맑은 고딕"/>
              </a:defRPr>
            </a:pP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회원가입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및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로그인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: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사용자는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이메일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비밀번호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닉네임을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사용하여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회원가입을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할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있으며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로그인하여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서비스를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이용할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있습니다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.</a:t>
            </a:r>
            <a:endParaRPr lang="en-US" sz="2978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Wingdings"/>
              <a:buChar char="l"/>
              <a:defRPr>
                <a:latin typeface="맑은 고딕"/>
                <a:ea typeface="맑은 고딕"/>
              </a:defRPr>
            </a:pP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로그아웃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: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로그인된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상태에서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언제든지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로그아웃할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있습니다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.</a:t>
            </a:r>
            <a:endParaRPr lang="en-US" sz="2978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0" indent="-414120" algn="l">
              <a:lnSpc>
                <a:spcPct val="124499"/>
              </a:lnSpc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0" lvl="1" indent="0" algn="l">
              <a:lnSpc>
                <a:spcPct val="124499"/>
              </a:lnSpc>
              <a:buClr>
                <a:srgbClr val="000000"/>
              </a:buClr>
              <a:buFont typeface="Wingdings"/>
              <a:buNone/>
              <a:defRPr>
                <a:latin typeface="맑은 고딕"/>
                <a:ea typeface="맑은 고딕"/>
              </a:defRPr>
            </a:pPr>
            <a:endParaRPr lang="en-US" sz="2978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1" indent="-414120" algn="l">
              <a:lnSpc>
                <a:spcPct val="124499"/>
              </a:lnSpc>
              <a:buClr>
                <a:srgbClr val="000000"/>
              </a:buClr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0" indent="-414120" algn="l">
              <a:lnSpc>
                <a:spcPct val="124499"/>
              </a:lnSpc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0" indent="-414120" algn="l">
              <a:lnSpc>
                <a:spcPct val="124499"/>
              </a:lnSpc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1945600" y="851535"/>
            <a:ext cx="457200" cy="67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맑은 고딕"/>
                <a:ea typeface="맑은 고딕"/>
              </a:defRPr>
            </a:pPr>
            <a:r>
              <a:rPr lang="en-US" altLang="ko-KR" sz="3800">
                <a:solidFill>
                  <a:schemeClr val="lt1"/>
                </a:solidFill>
                <a:latin typeface="맑은 고딕"/>
                <a:ea typeface="맑은 고딕"/>
              </a:rPr>
              <a:t>9</a:t>
            </a:r>
            <a:endParaRPr lang="en-US" altLang="ko-KR" sz="38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057400" y="6858000"/>
            <a:ext cx="5585912" cy="4792598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848600" y="6858000"/>
            <a:ext cx="6800143" cy="464820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240000" y="8245736"/>
            <a:ext cx="7924800" cy="745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>
                <a:latin typeface="맑은 고딕"/>
                <a:ea typeface="맑은 고딕"/>
              </a:defRPr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  <a:ea typeface="맑은 고딕"/>
              </a:rPr>
              <a:t>NetPlus</a:t>
            </a:r>
            <a:endParaRPr lang="en" sz="2666" b="0" i="0" u="none" strike="noStrike">
              <a:solidFill>
                <a:srgbClr val="ffffff"/>
              </a:solidFill>
              <a:latin typeface="Pretendard Light"/>
              <a:ea typeface="맑은 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>
                <a:latin typeface="맑은 고딕"/>
                <a:ea typeface="맑은 고딕"/>
              </a:defRPr>
            </a:pPr>
            <a:r>
              <a:rPr lang="en-US" sz="5333" b="0" i="0" u="none" strike="noStrike">
                <a:solidFill>
                  <a:srgbClr val="000000"/>
                </a:solidFill>
                <a:latin typeface="Pretendard Bold"/>
                <a:ea typeface="맑은 고딕"/>
              </a:rPr>
              <a:t>03. </a:t>
            </a:r>
            <a:r>
              <a:rPr lang="ko-KR" sz="5333" b="0" i="0" u="none" strike="noStrike">
                <a:solidFill>
                  <a:srgbClr val="000000"/>
                </a:solidFill>
                <a:latin typeface="맑은 고딕"/>
                <a:ea typeface="Pretendard Bold"/>
              </a:rPr>
              <a:t>기능</a:t>
            </a:r>
            <a:r>
              <a:rPr lang="en-US" sz="5333" b="0" i="0" u="none" strike="noStrike">
                <a:solidFill>
                  <a:srgbClr val="000000"/>
                </a:solidFill>
                <a:latin typeface="Pretendard Bold"/>
                <a:ea typeface="맑은 고딕"/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  <a:latin typeface="맑은 고딕"/>
                <a:ea typeface="Pretendard Bold"/>
              </a:rPr>
              <a:t>소개</a:t>
            </a:r>
            <a:endParaRPr lang="ko-KR" sz="5333" b="0" i="0" u="none" strike="noStrike">
              <a:solidFill>
                <a:srgbClr val="000000"/>
              </a:solidFill>
              <a:latin typeface="맑은 고딕"/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82800" y="3886200"/>
            <a:ext cx="20866100" cy="8242300"/>
          </a:xfrm>
          <a:prstGeom prst="rect">
            <a:avLst/>
          </a:prstGeom>
        </p:spPr>
        <p:txBody>
          <a:bodyPr anchor="t" anchorCtr="0"/>
          <a:lstStyle/>
          <a:p>
            <a:pPr marL="0" lvl="0" indent="0" algn="l">
              <a:lnSpc>
                <a:spcPct val="124499"/>
              </a:lnSpc>
              <a:buFont typeface="Wingdings"/>
              <a:buNone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0" lvl="0" indent="0" algn="l">
              <a:lnSpc>
                <a:spcPct val="124499"/>
              </a:lnSpc>
              <a:buFont typeface="Wingdings"/>
              <a:buNone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Wingdings"/>
              <a:buChar char="l"/>
              <a:defRPr>
                <a:latin typeface="맑은 고딕"/>
                <a:ea typeface="맑은 고딕"/>
              </a:defRPr>
            </a:pPr>
            <a:r>
              <a:rPr lang="ko-KR" altLang="en-US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내 리뷰 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: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로그인한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사용자는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마이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페이지에서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본인이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작성한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리뷰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목록을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확인하고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리뷰를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수정하거나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삭제할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있습니다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.</a:t>
            </a:r>
            <a:endParaRPr lang="en-US" sz="2978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0" indent="-414120" algn="l">
              <a:lnSpc>
                <a:spcPct val="124499"/>
              </a:lnSpc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0" lvl="1" indent="0" algn="l">
              <a:lnSpc>
                <a:spcPct val="124499"/>
              </a:lnSpc>
              <a:buClr>
                <a:srgbClr val="000000"/>
              </a:buClr>
              <a:buFont typeface="Wingdings"/>
              <a:buNone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0" indent="-414120" algn="l">
              <a:lnSpc>
                <a:spcPct val="124499"/>
              </a:lnSpc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0" indent="-414120" algn="l">
              <a:lnSpc>
                <a:spcPct val="124499"/>
              </a:lnSpc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1945600" y="851535"/>
            <a:ext cx="838199" cy="67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맑은 고딕"/>
                <a:ea typeface="맑은 고딕"/>
              </a:defRPr>
            </a:pPr>
            <a:r>
              <a:rPr lang="en-US" altLang="ko-KR" sz="3800">
                <a:solidFill>
                  <a:schemeClr val="lt1"/>
                </a:solidFill>
                <a:latin typeface="맑은 고딕"/>
                <a:ea typeface="맑은 고딕"/>
              </a:rPr>
              <a:t>10</a:t>
            </a:r>
            <a:endParaRPr lang="en-US" altLang="ko-KR" sz="38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810000" y="6592208"/>
            <a:ext cx="10328662" cy="4685392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468600" y="6019800"/>
            <a:ext cx="2667000" cy="5770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>
                <a:latin typeface="맑은 고딕"/>
                <a:ea typeface="맑은 고딕"/>
              </a:defRPr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  <a:ea typeface="맑은 고딕"/>
              </a:rPr>
              <a:t>NetPlus</a:t>
            </a:r>
            <a:endParaRPr lang="en" sz="2666" b="0" i="0" u="none" strike="noStrike">
              <a:solidFill>
                <a:srgbClr val="ffffff"/>
              </a:solidFill>
              <a:latin typeface="Pretendard Light"/>
              <a:ea typeface="맑은 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>
                <a:latin typeface="맑은 고딕"/>
                <a:ea typeface="맑은 고딕"/>
              </a:defRPr>
            </a:pPr>
            <a:r>
              <a:rPr lang="en-US" sz="5333" b="0" i="0" u="none" strike="noStrike">
                <a:solidFill>
                  <a:srgbClr val="000000"/>
                </a:solidFill>
                <a:latin typeface="Pretendard Bold"/>
                <a:ea typeface="맑은 고딕"/>
              </a:rPr>
              <a:t>03. </a:t>
            </a:r>
            <a:r>
              <a:rPr lang="ko-KR" sz="5333" b="0" i="0" u="none" strike="noStrike">
                <a:solidFill>
                  <a:srgbClr val="000000"/>
                </a:solidFill>
                <a:latin typeface="맑은 고딕"/>
                <a:ea typeface="Pretendard Bold"/>
              </a:rPr>
              <a:t>기능</a:t>
            </a:r>
            <a:r>
              <a:rPr lang="en-US" sz="5333" b="0" i="0" u="none" strike="noStrike">
                <a:solidFill>
                  <a:srgbClr val="000000"/>
                </a:solidFill>
                <a:latin typeface="Pretendard Bold"/>
                <a:ea typeface="맑은 고딕"/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  <a:latin typeface="맑은 고딕"/>
                <a:ea typeface="Pretendard Bold"/>
              </a:rPr>
              <a:t>소개</a:t>
            </a:r>
            <a:endParaRPr lang="ko-KR" sz="5333" b="0" i="0" u="none" strike="noStrike">
              <a:solidFill>
                <a:srgbClr val="000000"/>
              </a:solidFill>
              <a:latin typeface="맑은 고딕"/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82800" y="3886200"/>
            <a:ext cx="20866100" cy="8242300"/>
          </a:xfrm>
          <a:prstGeom prst="rect">
            <a:avLst/>
          </a:prstGeom>
        </p:spPr>
        <p:txBody>
          <a:bodyPr anchor="t" anchorCtr="0"/>
          <a:lstStyle/>
          <a:p>
            <a:pPr marL="0" lvl="0" indent="0" algn="l">
              <a:lnSpc>
                <a:spcPct val="124499"/>
              </a:lnSpc>
              <a:buFont typeface="Wingdings"/>
              <a:buNone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0" lvl="0" indent="0" algn="l">
              <a:lnSpc>
                <a:spcPct val="124499"/>
              </a:lnSpc>
              <a:buFont typeface="Wingdings"/>
              <a:buNone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Wingdings"/>
              <a:buChar char="l"/>
              <a:defRPr>
                <a:latin typeface="맑은 고딕"/>
                <a:ea typeface="맑은 고딕"/>
              </a:defRPr>
            </a:pP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목록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및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상세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보기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: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메인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페이지에서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목록을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볼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있고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특정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영화를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선택하여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줄거리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포스터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등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상세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정보를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확인할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있습니다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.</a:t>
            </a:r>
            <a:endParaRPr lang="en-US" sz="2978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0" indent="-414120" algn="l">
              <a:lnSpc>
                <a:spcPct val="124499"/>
              </a:lnSpc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0" lvl="1" indent="0" algn="l">
              <a:lnSpc>
                <a:spcPct val="124499"/>
              </a:lnSpc>
              <a:buClr>
                <a:srgbClr val="000000"/>
              </a:buClr>
              <a:buFont typeface="Wingdings"/>
              <a:buNone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0" indent="-414120" algn="l">
              <a:lnSpc>
                <a:spcPct val="124499"/>
              </a:lnSpc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1945600" y="851535"/>
            <a:ext cx="762000" cy="67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맑은 고딕"/>
                <a:ea typeface="맑은 고딕"/>
              </a:defRPr>
            </a:pPr>
            <a:r>
              <a:rPr lang="en-US" altLang="ko-KR" sz="3800">
                <a:solidFill>
                  <a:schemeClr val="lt1"/>
                </a:solidFill>
                <a:latin typeface="맑은 고딕"/>
                <a:ea typeface="맑은 고딕"/>
              </a:rPr>
              <a:t>11</a:t>
            </a:r>
            <a:endParaRPr lang="en-US" altLang="ko-KR" sz="38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460127" y="6858000"/>
            <a:ext cx="9198472" cy="3814392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963400" y="6858001"/>
            <a:ext cx="10363200" cy="3948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>
                <a:latin typeface="맑은 고딕"/>
                <a:ea typeface="맑은 고딕"/>
              </a:defRPr>
            </a:pPr>
            <a:r>
              <a:rPr lang="en" sz="2666" b="0" i="0" u="none" strike="noStrike">
                <a:solidFill>
                  <a:srgbClr val="ffffff"/>
                </a:solidFill>
                <a:latin typeface="Pretendard Light"/>
                <a:ea typeface="맑은 고딕"/>
              </a:rPr>
              <a:t>NetPlus</a:t>
            </a:r>
            <a:endParaRPr lang="en" sz="2666" b="0" i="0" u="none" strike="noStrike">
              <a:solidFill>
                <a:srgbClr val="ffffff"/>
              </a:solidFill>
              <a:latin typeface="Pretendard Light"/>
              <a:ea typeface="맑은 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>
                <a:latin typeface="맑은 고딕"/>
                <a:ea typeface="맑은 고딕"/>
              </a:defRPr>
            </a:pPr>
            <a:r>
              <a:rPr lang="en-US" sz="5333" b="0" i="0" u="none" strike="noStrike">
                <a:solidFill>
                  <a:srgbClr val="000000"/>
                </a:solidFill>
                <a:latin typeface="Pretendard Bold"/>
                <a:ea typeface="맑은 고딕"/>
              </a:rPr>
              <a:t>03. </a:t>
            </a:r>
            <a:r>
              <a:rPr lang="ko-KR" sz="5333" b="0" i="0" u="none" strike="noStrike">
                <a:solidFill>
                  <a:srgbClr val="000000"/>
                </a:solidFill>
                <a:latin typeface="맑은 고딕"/>
                <a:ea typeface="Pretendard Bold"/>
              </a:rPr>
              <a:t>기능</a:t>
            </a:r>
            <a:r>
              <a:rPr lang="en-US" sz="5333" b="0" i="0" u="none" strike="noStrike">
                <a:solidFill>
                  <a:srgbClr val="000000"/>
                </a:solidFill>
                <a:latin typeface="Pretendard Bold"/>
                <a:ea typeface="맑은 고딕"/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  <a:latin typeface="맑은 고딕"/>
                <a:ea typeface="Pretendard Bold"/>
              </a:rPr>
              <a:t>소개</a:t>
            </a:r>
            <a:endParaRPr lang="ko-KR" sz="5333" b="0" i="0" u="none" strike="noStrike">
              <a:solidFill>
                <a:srgbClr val="000000"/>
              </a:solidFill>
              <a:latin typeface="맑은 고딕"/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82800" y="3886200"/>
            <a:ext cx="20866100" cy="8242300"/>
          </a:xfrm>
          <a:prstGeom prst="rect">
            <a:avLst/>
          </a:prstGeom>
        </p:spPr>
        <p:txBody>
          <a:bodyPr anchor="t" anchorCtr="0"/>
          <a:lstStyle/>
          <a:p>
            <a:pPr marL="0" lvl="0" indent="0" algn="l">
              <a:lnSpc>
                <a:spcPct val="124499"/>
              </a:lnSpc>
              <a:buFont typeface="Wingdings"/>
              <a:buNone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Wingdings"/>
              <a:buChar char="l"/>
              <a:defRPr>
                <a:latin typeface="맑은 고딕"/>
                <a:ea typeface="맑은 고딕"/>
              </a:defRPr>
            </a:pP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리뷰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작성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: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상세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페이지에서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로그인한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사용자만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해당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영화의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별점과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리뷰를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작성할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있습니다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.</a:t>
            </a:r>
            <a:endParaRPr lang="en-US" sz="2978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Wingdings"/>
              <a:buChar char="l"/>
              <a:defRPr>
                <a:latin typeface="맑은 고딕"/>
                <a:ea typeface="맑은 고딕"/>
              </a:defRPr>
            </a:pP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리뷰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조회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: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상세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페이지에서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다른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사용자들이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작성한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리뷰들을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볼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  <a:latin typeface="맑은 고딕"/>
                <a:ea typeface="Pretendard Regular"/>
              </a:rPr>
              <a:t>있습니다</a:t>
            </a:r>
            <a:r>
              <a:rPr lang="en-US" sz="2978" b="0" i="0" u="none" strike="noStrike">
                <a:solidFill>
                  <a:srgbClr val="717377"/>
                </a:solidFill>
                <a:latin typeface="Pretendard Regular"/>
                <a:ea typeface="맑은 고딕"/>
              </a:rPr>
              <a:t>.</a:t>
            </a:r>
            <a:endParaRPr lang="en-US" sz="2978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1" indent="-414120" algn="l">
              <a:lnSpc>
                <a:spcPct val="124499"/>
              </a:lnSpc>
              <a:buClr>
                <a:srgbClr val="000000"/>
              </a:buClr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0" indent="-414120" algn="l">
              <a:lnSpc>
                <a:spcPct val="124499"/>
              </a:lnSpc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  <a:p>
            <a:pPr marL="414120" lvl="0" indent="-414120" algn="l">
              <a:lnSpc>
                <a:spcPct val="124499"/>
              </a:lnSpc>
              <a:buFont typeface="Wingdings"/>
              <a:buChar char="l"/>
              <a:defRPr>
                <a:latin typeface="맑은 고딕"/>
                <a:ea typeface="맑은 고딕"/>
              </a:defRPr>
            </a:pPr>
            <a:endParaRPr lang="en" sz="2900" b="0" i="0" u="none" strike="noStrike">
              <a:solidFill>
                <a:srgbClr val="717377"/>
              </a:solidFill>
              <a:latin typeface="Pretendard Regular"/>
              <a:ea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1945600" y="851535"/>
            <a:ext cx="838199" cy="67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맑은 고딕"/>
                <a:ea typeface="맑은 고딕"/>
              </a:defRPr>
            </a:pPr>
            <a:r>
              <a:rPr lang="en-US" altLang="ko-KR" sz="3800">
                <a:solidFill>
                  <a:schemeClr val="lt1"/>
                </a:solidFill>
                <a:latin typeface="맑은 고딕"/>
                <a:ea typeface="맑은 고딕"/>
              </a:rPr>
              <a:t>12</a:t>
            </a:r>
            <a:endParaRPr lang="en-US" altLang="ko-KR" sz="38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47270" y="7086599"/>
            <a:ext cx="9969977" cy="3450343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725400" y="6858000"/>
            <a:ext cx="10134600" cy="377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5333" b="0" i="0" u="none" strike="noStrike">
                <a:solidFill>
                  <a:srgbClr val="000000"/>
                </a:solidFill>
              </a:rPr>
              <a:t>04. </a:t>
            </a:r>
            <a:r>
              <a:rPr lang="ko-KR" sz="5333" b="0" i="0" u="none" strike="noStrike">
                <a:solidFill>
                  <a:srgbClr val="000000"/>
                </a:solidFill>
              </a:rPr>
              <a:t>기술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스택</a:t>
            </a:r>
            <a:endParaRPr lang="ko-KR" sz="5333" b="0" i="0" u="none" strike="noStrike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2300" y="4127500"/>
            <a:ext cx="20866100" cy="6934200"/>
          </a:xfrm>
          <a:prstGeom prst="rect">
            <a:avLst/>
          </a:prstGeom>
        </p:spPr>
        <p:txBody>
          <a:bodyPr anchor="b"/>
          <a:lstStyle/>
          <a:p>
            <a:pPr lvl="0" algn="l">
              <a:lnSpc>
                <a:spcPct val="124499"/>
              </a:lnSpc>
              <a:defRPr/>
            </a:pPr>
            <a:br>
              <a:rPr sz="1900"/>
            </a:br>
            <a:r>
              <a:rPr lang="ko-KR" sz="3200" b="1" i="0" u="none" strike="noStrike">
                <a:solidFill>
                  <a:srgbClr val="000000"/>
                </a:solidFill>
              </a:rPr>
              <a:t>프론트엔드</a:t>
            </a:r>
            <a:r>
              <a:rPr lang="en-US" sz="3200" b="1" i="0" u="none" strike="noStrike">
                <a:solidFill>
                  <a:srgbClr val="000000"/>
                </a:solidFill>
              </a:rPr>
              <a:t> : React.js</a:t>
            </a:r>
            <a:endParaRPr lang="en-US" sz="3200" b="1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3200" b="1" i="0" u="none" strike="noStrike">
                <a:solidFill>
                  <a:srgbClr val="000000"/>
                </a:solidFill>
              </a:rPr>
              <a:t>백엔드</a:t>
            </a:r>
            <a:r>
              <a:rPr lang="en-US" sz="3200" b="1" i="0" u="none" strike="noStrike">
                <a:solidFill>
                  <a:srgbClr val="000000"/>
                </a:solidFill>
              </a:rPr>
              <a:t> : Node.js (Express.js)</a:t>
            </a:r>
            <a:endParaRPr lang="en-US" sz="3200" b="1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3200" b="1" i="0" u="none" strike="noStrike">
                <a:solidFill>
                  <a:srgbClr val="000000"/>
                </a:solidFill>
              </a:rPr>
              <a:t>데이터베이스</a:t>
            </a:r>
            <a:r>
              <a:rPr lang="en-US" sz="3200" b="1" i="0" u="none" strike="noStrike">
                <a:solidFill>
                  <a:srgbClr val="000000"/>
                </a:solidFill>
              </a:rPr>
              <a:t> : MySQL</a:t>
            </a:r>
            <a:endParaRPr lang="en-US" sz="3200" b="1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3100" b="0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3100" b="0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3100" b="0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3100" b="0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3100" b="0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044700" y="8191500"/>
            <a:ext cx="3644900" cy="264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705600" y="8191500"/>
            <a:ext cx="3822700" cy="278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544300" y="7975600"/>
            <a:ext cx="4343400" cy="2984500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21945600" y="851535"/>
            <a:ext cx="762000" cy="67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800">
                <a:solidFill>
                  <a:schemeClr val="lt1"/>
                </a:solidFill>
              </a:rPr>
              <a:t>13</a:t>
            </a:r>
            <a:endParaRPr lang="en-US" altLang="ko-KR" sz="3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5333" b="0" i="0" u="none" strike="noStrike">
                <a:solidFill>
                  <a:srgbClr val="000000"/>
                </a:solidFill>
              </a:rPr>
              <a:t>05. </a:t>
            </a:r>
            <a:r>
              <a:rPr lang="ko-KR" sz="5333" b="0" i="0" u="none" strike="noStrike">
                <a:solidFill>
                  <a:srgbClr val="000000"/>
                </a:solidFill>
              </a:rPr>
              <a:t>프로젝트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후기</a:t>
            </a:r>
            <a:endParaRPr lang="ko-KR" sz="5333" b="0" i="0" u="none" strike="noStrike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44700" y="4114800"/>
            <a:ext cx="20866100" cy="8458200"/>
          </a:xfrm>
          <a:prstGeom prst="rect">
            <a:avLst/>
          </a:prstGeom>
        </p:spPr>
        <p:txBody>
          <a:bodyPr anchor="ctr" anchorCtr="0"/>
          <a:lstStyle/>
          <a:p>
            <a:pPr lvl="0" algn="l">
              <a:lnSpc>
                <a:spcPct val="124499"/>
              </a:lnSpc>
              <a:defRPr/>
            </a:pPr>
            <a:endParaRPr lang="en" altLang="en-US" sz="3500" b="0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2800" b="1" i="0" u="none" strike="noStrike">
                <a:solidFill>
                  <a:srgbClr val="717377"/>
                </a:solidFill>
              </a:rPr>
              <a:t>허재민 </a:t>
            </a:r>
            <a:r>
              <a:rPr lang="en-US" altLang="ko-KR" sz="2800" b="1" i="0" u="none" strike="noStrike">
                <a:solidFill>
                  <a:srgbClr val="717377"/>
                </a:solidFill>
              </a:rPr>
              <a:t>:</a:t>
            </a:r>
            <a:r>
              <a:rPr lang="en-US" altLang="ko-KR" sz="2800" b="0" i="0" u="none" strike="noStrike">
                <a:solidFill>
                  <a:srgbClr val="717377"/>
                </a:solidFill>
              </a:rPr>
              <a:t> </a:t>
            </a:r>
            <a:r>
              <a:rPr lang="ko-KR" altLang="en-US" sz="2800" b="0" i="0" u="none" strike="noStrike">
                <a:solidFill>
                  <a:srgbClr val="717377"/>
                </a:solidFill>
              </a:rPr>
              <a:t>이번 프로젝트의 프론트엔드 개발은 React를 중심으로 진행되었으며, React 훅을 사용해 상태 관리와 백엔드 통신 방법을 익혔습니다. Bootstrap을 활용해 깔끔하고 효율적인 디자인을 구현하며, 기능 구현과 디자인의 균형을 맞추는 경험을 할 수 있었습니다.</a:t>
            </a:r>
            <a:endParaRPr lang="ko-KR" altLang="en-US" sz="28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28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2800" b="1" i="0" u="none" strike="noStrike">
                <a:solidFill>
                  <a:srgbClr val="717377"/>
                </a:solidFill>
              </a:rPr>
              <a:t>이재원 </a:t>
            </a:r>
            <a:r>
              <a:rPr lang="en-US" altLang="ko-KR" sz="2800" b="0" i="0" u="none" strike="noStrike">
                <a:solidFill>
                  <a:srgbClr val="717377"/>
                </a:solidFill>
              </a:rPr>
              <a:t>:</a:t>
            </a:r>
            <a:r>
              <a:rPr lang="ko-KR" altLang="en-US" sz="2800" b="0" i="0" u="none" strike="noStrike">
                <a:solidFill>
                  <a:srgbClr val="717377"/>
                </a:solidFill>
              </a:rPr>
              <a:t> 데이터베이스의 구조를 설계하면서 왜 데이터를 데이터베이스에 넣어야 하는지 그리고 어떻게 테이블과 속성들의 구조를 만들어야 효율적인 서버를 만들 수 있는 지를 생각해보는 계기가 되어서 좋았다.</a:t>
            </a:r>
            <a:endParaRPr lang="ko-KR" altLang="en-US" sz="28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28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2800" b="1" i="0" u="none" strike="noStrike">
                <a:solidFill>
                  <a:srgbClr val="717377"/>
                </a:solidFill>
              </a:rPr>
              <a:t>신다현</a:t>
            </a:r>
            <a:r>
              <a:rPr lang="ko-KR" altLang="en-US" sz="2800" b="0" i="0" u="none" strike="noStrike">
                <a:solidFill>
                  <a:srgbClr val="717377"/>
                </a:solidFill>
              </a:rPr>
              <a:t> </a:t>
            </a:r>
            <a:r>
              <a:rPr lang="en-US" altLang="ko-KR" sz="2800" b="0" i="0" u="none" strike="noStrike">
                <a:solidFill>
                  <a:srgbClr val="717377"/>
                </a:solidFill>
              </a:rPr>
              <a:t>:</a:t>
            </a:r>
            <a:r>
              <a:rPr lang="ko-KR" altLang="en-US" sz="2800" b="0" i="0" u="none" strike="noStrike">
                <a:solidFill>
                  <a:srgbClr val="717377"/>
                </a:solidFill>
              </a:rPr>
              <a:t> 팀 프로젝트를 진행하며각자 담당 영역을 맡아 개발하면서도 API 설계나 데이터 구조에 대해 지속적으로 소통하였다. 개선점을 찾아가는 과정에서 팀원들과의 협업 능력을 키울 수 있었다. 발생하는 문제들을 함께 해결해나가며, 하나의 완성된 서비스를 만들어내는 성취감을 느낄 수 있었다.</a:t>
            </a:r>
            <a:endParaRPr lang="ko-KR" altLang="en-US" sz="28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28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2800" b="1" i="0" u="none" strike="noStrike">
                <a:solidFill>
                  <a:srgbClr val="717377"/>
                </a:solidFill>
              </a:rPr>
              <a:t>방준식 </a:t>
            </a:r>
            <a:r>
              <a:rPr lang="en-US" altLang="ko-KR" sz="2800" b="1" i="0" u="none" strike="noStrike">
                <a:solidFill>
                  <a:srgbClr val="717377"/>
                </a:solidFill>
              </a:rPr>
              <a:t>:</a:t>
            </a:r>
            <a:r>
              <a:rPr lang="ko-KR" altLang="en-US" sz="2800" b="1" i="0" u="none" strike="noStrike">
                <a:solidFill>
                  <a:srgbClr val="717377"/>
                </a:solidFill>
              </a:rPr>
              <a:t> </a:t>
            </a:r>
            <a:r>
              <a:rPr lang="ko-KR" altLang="en-US" sz="2800" b="0" i="0" u="none" strike="noStrike">
                <a:solidFill>
                  <a:srgbClr val="717377"/>
                </a:solidFill>
              </a:rPr>
              <a:t>Node.js와 React를 연동하여 풀스택 웹 애플리케이션을 개발하는 경험이었습니다.</a:t>
            </a:r>
            <a:endParaRPr lang="ko-KR" altLang="en-US" sz="28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2800" b="0" i="0" u="none" strike="noStrike">
                <a:solidFill>
                  <a:srgbClr val="717377"/>
                </a:solidFill>
              </a:rPr>
              <a:t>특히 JWT 인증과 데이터베이스 관계를 다루면서, 프론트엔드와 백엔드가 데이터를 주고받는 과정에서 발생하는 오류를 직접 해결하며 문제 해결 능력을 키웠습니다. 이 경험을 통해 API를 명확하게 설계하고 효율적으로 데이터를 처리하는 것의 중요성을 깨달았습니다.</a:t>
            </a:r>
            <a:endParaRPr lang="ko-KR" altLang="en-US" sz="28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1945600" y="851535"/>
            <a:ext cx="685800" cy="67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800">
                <a:solidFill>
                  <a:schemeClr val="lt1"/>
                </a:solidFill>
              </a:rPr>
              <a:t>14</a:t>
            </a:r>
            <a:endParaRPr lang="en-US" altLang="ko-KR" sz="3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828800" y="10795000"/>
            <a:ext cx="1346200" cy="1181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80400" y="5245100"/>
            <a:ext cx="2870200" cy="762000"/>
          </a:xfrm>
          <a:prstGeom prst="rect">
            <a:avLst/>
          </a:prstGeom>
        </p:spPr>
        <p:txBody>
          <a:bodyPr lIns="0" tIns="54187" rIns="0" bIns="54187" anchor="ctr"/>
          <a:lstStyle/>
          <a:p>
            <a:pPr lvl="0" algn="l">
              <a:lnSpc>
                <a:spcPct val="99600"/>
              </a:lnSpc>
              <a:defRPr/>
            </a:pPr>
            <a:r>
              <a:rPr lang="en" sz="4266" b="0" i="0" u="none" strike="noStrike">
                <a:solidFill>
                  <a:srgbClr val="242629"/>
                </a:solidFill>
              </a:rPr>
              <a:t>01</a:t>
            </a:r>
            <a:endParaRPr lang="en" sz="4266" b="0" i="0" u="none" strike="noStrike">
              <a:solidFill>
                <a:srgbClr val="242629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645900" y="5245100"/>
            <a:ext cx="11772900" cy="762000"/>
          </a:xfrm>
          <a:prstGeom prst="rect">
            <a:avLst/>
          </a:prstGeom>
        </p:spPr>
        <p:txBody>
          <a:bodyPr lIns="0" tIns="54187" rIns="0" bIns="54187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4266" b="0" i="0" u="none" strike="noStrike">
                <a:solidFill>
                  <a:srgbClr val="494a4e"/>
                </a:solidFill>
              </a:rPr>
              <a:t>프로젝트</a:t>
            </a:r>
            <a:r>
              <a:rPr lang="en-US" sz="4266" b="0" i="0" u="none" strike="noStrike">
                <a:solidFill>
                  <a:srgbClr val="494a4e"/>
                </a:solidFill>
              </a:rPr>
              <a:t> </a:t>
            </a:r>
            <a:r>
              <a:rPr lang="ko-KR" sz="4266" b="0" i="0" u="none" strike="noStrike">
                <a:solidFill>
                  <a:srgbClr val="494a4e"/>
                </a:solidFill>
              </a:rPr>
              <a:t>소개</a:t>
            </a:r>
            <a:endParaRPr lang="ko-KR" altLang="en-US" sz="4266" b="0" i="0" u="none" strike="noStrike">
              <a:solidFill>
                <a:srgbClr val="494a4e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80400" y="6743700"/>
            <a:ext cx="2870200" cy="762000"/>
          </a:xfrm>
          <a:prstGeom prst="rect">
            <a:avLst/>
          </a:prstGeom>
        </p:spPr>
        <p:txBody>
          <a:bodyPr lIns="0" tIns="54187" rIns="0" bIns="54187" anchor="ctr"/>
          <a:lstStyle/>
          <a:p>
            <a:pPr lvl="0" algn="l">
              <a:lnSpc>
                <a:spcPct val="99600"/>
              </a:lnSpc>
              <a:defRPr/>
            </a:pPr>
            <a:r>
              <a:rPr lang="en" sz="4266" b="0" i="0" u="none" strike="noStrike">
                <a:solidFill>
                  <a:srgbClr val="242629"/>
                </a:solidFill>
              </a:rPr>
              <a:t>02</a:t>
            </a:r>
            <a:endParaRPr lang="en" sz="4266" b="0" i="0" u="none" strike="noStrike">
              <a:solidFill>
                <a:srgbClr val="242629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645900" y="6743700"/>
            <a:ext cx="11772900" cy="762000"/>
          </a:xfrm>
          <a:prstGeom prst="rect">
            <a:avLst/>
          </a:prstGeom>
        </p:spPr>
        <p:txBody>
          <a:bodyPr lIns="0" tIns="54187" rIns="0" bIns="54187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4266" b="0" i="0" u="none" strike="noStrike">
                <a:solidFill>
                  <a:srgbClr val="494a4e"/>
                </a:solidFill>
              </a:rPr>
              <a:t>프로젝트 </a:t>
            </a:r>
            <a:r>
              <a:rPr lang="en-US" sz="4266" b="0" i="0" u="none" strike="noStrike">
                <a:solidFill>
                  <a:srgbClr val="494a4e"/>
                </a:solidFill>
              </a:rPr>
              <a:t> </a:t>
            </a:r>
            <a:r>
              <a:rPr lang="ko-KR" sz="4266" b="0" i="0" u="none" strike="noStrike">
                <a:solidFill>
                  <a:srgbClr val="494a4e"/>
                </a:solidFill>
              </a:rPr>
              <a:t>구조</a:t>
            </a:r>
            <a:endParaRPr lang="ko-KR" sz="4266" b="0" i="0" u="none" strike="noStrike">
              <a:solidFill>
                <a:srgbClr val="494a4e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280400" y="8229600"/>
            <a:ext cx="2870200" cy="762000"/>
          </a:xfrm>
          <a:prstGeom prst="rect">
            <a:avLst/>
          </a:prstGeom>
        </p:spPr>
        <p:txBody>
          <a:bodyPr lIns="0" tIns="54187" rIns="0" bIns="54187" anchor="ctr"/>
          <a:lstStyle/>
          <a:p>
            <a:pPr lvl="0" algn="l">
              <a:lnSpc>
                <a:spcPct val="99600"/>
              </a:lnSpc>
              <a:defRPr/>
            </a:pPr>
            <a:r>
              <a:rPr lang="en" sz="4266" b="0" i="0" u="none" strike="noStrike">
                <a:solidFill>
                  <a:srgbClr val="242629"/>
                </a:solidFill>
              </a:rPr>
              <a:t>03</a:t>
            </a:r>
            <a:endParaRPr lang="en" sz="4266" b="0" i="0" u="none" strike="noStrike">
              <a:solidFill>
                <a:srgbClr val="242629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45900" y="8229600"/>
            <a:ext cx="11772900" cy="762000"/>
          </a:xfrm>
          <a:prstGeom prst="rect">
            <a:avLst/>
          </a:prstGeom>
        </p:spPr>
        <p:txBody>
          <a:bodyPr lIns="0" tIns="54187" rIns="0" bIns="54187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4266" b="0" i="0" u="none" strike="noStrike">
                <a:solidFill>
                  <a:srgbClr val="494a4e"/>
                </a:solidFill>
              </a:rPr>
              <a:t>프로젝트 </a:t>
            </a:r>
            <a:r>
              <a:rPr lang="ko-KR" sz="4266" b="0" i="0" u="none" strike="noStrike">
                <a:solidFill>
                  <a:srgbClr val="494a4e"/>
                </a:solidFill>
              </a:rPr>
              <a:t>기능</a:t>
            </a:r>
            <a:r>
              <a:rPr lang="en-US" sz="4266" b="0" i="0" u="none" strike="noStrike">
                <a:solidFill>
                  <a:srgbClr val="494a4e"/>
                </a:solidFill>
              </a:rPr>
              <a:t> </a:t>
            </a:r>
            <a:r>
              <a:rPr lang="ko-KR" sz="4266" b="0" i="0" u="none" strike="noStrike">
                <a:solidFill>
                  <a:srgbClr val="494a4e"/>
                </a:solidFill>
              </a:rPr>
              <a:t>소개</a:t>
            </a:r>
            <a:endParaRPr lang="ko-KR" sz="4266" b="0" i="0" u="none" strike="noStrike">
              <a:solidFill>
                <a:srgbClr val="494a4e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80400" y="9728200"/>
            <a:ext cx="2870200" cy="762000"/>
          </a:xfrm>
          <a:prstGeom prst="rect">
            <a:avLst/>
          </a:prstGeom>
        </p:spPr>
        <p:txBody>
          <a:bodyPr lIns="0" tIns="54187" rIns="0" bIns="54187" anchor="ctr"/>
          <a:lstStyle/>
          <a:p>
            <a:pPr lvl="0" algn="l">
              <a:lnSpc>
                <a:spcPct val="99600"/>
              </a:lnSpc>
              <a:defRPr/>
            </a:pPr>
            <a:r>
              <a:rPr lang="en" sz="4266" b="0" i="0" u="none" strike="noStrike">
                <a:solidFill>
                  <a:srgbClr val="242629"/>
                </a:solidFill>
              </a:rPr>
              <a:t>04</a:t>
            </a:r>
            <a:endParaRPr lang="en" sz="4266" b="0" i="0" u="none" strike="noStrike">
              <a:solidFill>
                <a:srgbClr val="242629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45900" y="9728200"/>
            <a:ext cx="11772900" cy="762000"/>
          </a:xfrm>
          <a:prstGeom prst="rect">
            <a:avLst/>
          </a:prstGeom>
        </p:spPr>
        <p:txBody>
          <a:bodyPr lIns="0" tIns="54187" rIns="0" bIns="54187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4266" b="0" i="0" u="none" strike="noStrike">
                <a:solidFill>
                  <a:srgbClr val="494a4e"/>
                </a:solidFill>
              </a:rPr>
              <a:t>프로젝트 </a:t>
            </a:r>
            <a:r>
              <a:rPr lang="ko-KR" sz="4266" b="0" i="0" u="none" strike="noStrike">
                <a:solidFill>
                  <a:srgbClr val="494a4e"/>
                </a:solidFill>
              </a:rPr>
              <a:t>기술</a:t>
            </a:r>
            <a:r>
              <a:rPr lang="en-US" sz="4266" b="0" i="0" u="none" strike="noStrike">
                <a:solidFill>
                  <a:srgbClr val="494a4e"/>
                </a:solidFill>
              </a:rPr>
              <a:t> </a:t>
            </a:r>
            <a:r>
              <a:rPr lang="ko-KR" sz="4266" b="0" i="0" u="none" strike="noStrike">
                <a:solidFill>
                  <a:srgbClr val="494a4e"/>
                </a:solidFill>
              </a:rPr>
              <a:t>스택</a:t>
            </a:r>
            <a:endParaRPr lang="ko-KR" sz="4266" b="0" i="0" u="none" strike="noStrike">
              <a:solidFill>
                <a:srgbClr val="494a4e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280400" y="11226800"/>
            <a:ext cx="2870200" cy="762000"/>
          </a:xfrm>
          <a:prstGeom prst="rect">
            <a:avLst/>
          </a:prstGeom>
        </p:spPr>
        <p:txBody>
          <a:bodyPr lIns="0" tIns="54187" rIns="0" bIns="54187" anchor="ctr"/>
          <a:lstStyle/>
          <a:p>
            <a:pPr lvl="0" algn="l">
              <a:lnSpc>
                <a:spcPct val="99600"/>
              </a:lnSpc>
              <a:defRPr/>
            </a:pPr>
            <a:r>
              <a:rPr lang="en" sz="4266" b="0" i="0" u="none" strike="noStrike">
                <a:solidFill>
                  <a:srgbClr val="242629"/>
                </a:solidFill>
              </a:rPr>
              <a:t>05</a:t>
            </a:r>
            <a:endParaRPr lang="en" sz="4266" b="0" i="0" u="none" strike="noStrike">
              <a:solidFill>
                <a:srgbClr val="242629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645900" y="11226800"/>
            <a:ext cx="11785600" cy="762000"/>
          </a:xfrm>
          <a:prstGeom prst="rect">
            <a:avLst/>
          </a:prstGeom>
        </p:spPr>
        <p:txBody>
          <a:bodyPr lIns="0" tIns="54187" rIns="0" bIns="54187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4266" b="0" i="0" u="none" strike="noStrike">
                <a:solidFill>
                  <a:srgbClr val="494a4e"/>
                </a:solidFill>
              </a:rPr>
              <a:t>프로젝트</a:t>
            </a:r>
            <a:r>
              <a:rPr lang="en-US" sz="4266" b="0" i="0" u="none" strike="noStrike">
                <a:solidFill>
                  <a:srgbClr val="494a4e"/>
                </a:solidFill>
              </a:rPr>
              <a:t> </a:t>
            </a:r>
            <a:r>
              <a:rPr lang="ko-KR" sz="4266" b="0" i="0" u="none" strike="noStrike">
                <a:solidFill>
                  <a:srgbClr val="494a4e"/>
                </a:solidFill>
              </a:rPr>
              <a:t>후기</a:t>
            </a:r>
            <a:endParaRPr lang="ko-KR" sz="4266" b="0" i="0" u="none" strike="noStrike">
              <a:solidFill>
                <a:srgbClr val="494a4e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65300" y="2667000"/>
            <a:ext cx="5003800" cy="1066800"/>
          </a:xfrm>
          <a:prstGeom prst="rect">
            <a:avLst/>
          </a:prstGeom>
        </p:spPr>
        <p:txBody>
          <a:bodyPr lIns="0" tIns="7620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" sz="6000" b="0" i="0" u="none" strike="noStrike">
                <a:solidFill>
                  <a:srgbClr val="c2c2c2"/>
                </a:solidFill>
              </a:rPr>
              <a:t>INDEX</a:t>
            </a:r>
            <a:endParaRPr lang="en" sz="6000" b="0" i="0" u="none" strike="noStrike">
              <a:solidFill>
                <a:srgbClr val="c2c2c2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65300" y="3581400"/>
            <a:ext cx="5232400" cy="2133600"/>
          </a:xfrm>
          <a:prstGeom prst="rect">
            <a:avLst/>
          </a:prstGeom>
        </p:spPr>
        <p:txBody>
          <a:bodyPr lIns="0" tIns="15240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" sz="12000" b="0" i="0" u="none" strike="noStrike">
                <a:solidFill>
                  <a:srgbClr val="000000"/>
                </a:solidFill>
              </a:rPr>
              <a:t>목차</a:t>
            </a:r>
            <a:endParaRPr lang="en" sz="12000" b="0" i="0" u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25095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5333" b="0" i="0" u="none" strike="noStrike">
                <a:solidFill>
                  <a:srgbClr val="000000"/>
                </a:solidFill>
              </a:rPr>
              <a:t>01. </a:t>
            </a:r>
            <a:r>
              <a:rPr lang="ko-KR" sz="5333" b="0" i="0" u="none" strike="noStrike">
                <a:solidFill>
                  <a:srgbClr val="000000"/>
                </a:solidFill>
              </a:rPr>
              <a:t>프로젝트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소개</a:t>
            </a:r>
            <a:endParaRPr lang="ko-KR" altLang="en-US" sz="5333" b="0" i="0" u="none" strike="noStrike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2300" y="4483100"/>
            <a:ext cx="20866100" cy="7327900"/>
          </a:xfrm>
          <a:prstGeom prst="rect">
            <a:avLst/>
          </a:prstGeom>
        </p:spPr>
        <p:txBody>
          <a:bodyPr anchor="ctr" anchorCtr="0"/>
          <a:lstStyle/>
          <a:p>
            <a:pPr lvl="0" algn="l">
              <a:lnSpc>
                <a:spcPct val="124499"/>
              </a:lnSpc>
              <a:defRPr/>
            </a:pPr>
            <a:r>
              <a:rPr lang="en-US" sz="3645" b="1" i="0" u="none" strike="noStrike">
                <a:solidFill>
                  <a:srgbClr val="000000"/>
                </a:solidFill>
              </a:rPr>
              <a:t>- </a:t>
            </a:r>
            <a:r>
              <a:rPr lang="ko-KR" sz="3645" b="1" i="0" u="none" strike="noStrike">
                <a:solidFill>
                  <a:srgbClr val="000000"/>
                </a:solidFill>
              </a:rPr>
              <a:t>개발</a:t>
            </a:r>
            <a:r>
              <a:rPr lang="en-US" sz="3645" b="1" i="0" u="none" strike="noStrike">
                <a:solidFill>
                  <a:srgbClr val="000000"/>
                </a:solidFill>
              </a:rPr>
              <a:t> </a:t>
            </a:r>
            <a:r>
              <a:rPr lang="ko-KR" sz="3645" b="1" i="0" u="none" strike="noStrike">
                <a:solidFill>
                  <a:srgbClr val="000000"/>
                </a:solidFill>
              </a:rPr>
              <a:t>배경</a:t>
            </a:r>
            <a:endParaRPr lang="ko-KR" sz="3645" b="1" i="0" u="none" strike="noStrike">
              <a:solidFill>
                <a:srgbClr val="000000"/>
              </a:solidFill>
            </a:endParaRPr>
          </a:p>
          <a:p>
            <a:pPr marL="425258" lvl="0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기술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역량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강화</a:t>
            </a:r>
            <a:r>
              <a:rPr lang="en-US" sz="2978" b="0" i="0" u="none" strike="noStrike">
                <a:solidFill>
                  <a:srgbClr val="717377"/>
                </a:solidFill>
              </a:rPr>
              <a:t> : </a:t>
            </a:r>
            <a:r>
              <a:rPr lang="ko-KR" sz="2978" b="0" i="0" u="none" strike="noStrike">
                <a:solidFill>
                  <a:srgbClr val="717377"/>
                </a:solidFill>
              </a:rPr>
              <a:t>이번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웹킷에서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사용한</a:t>
            </a:r>
            <a:r>
              <a:rPr lang="en-US" sz="2978" b="0" i="0" u="none" strike="noStrike">
                <a:solidFill>
                  <a:srgbClr val="717377"/>
                </a:solidFill>
              </a:rPr>
              <a:t> </a:t>
            </a:r>
            <a:r>
              <a:rPr lang="ko-KR" sz="2978" b="0" i="0" u="none" strike="noStrike">
                <a:solidFill>
                  <a:srgbClr val="717377"/>
                </a:solidFill>
              </a:rPr>
              <a:t>학습한</a:t>
            </a:r>
            <a:r>
              <a:rPr lang="en-US" sz="2978" b="0" i="0" u="none" strike="noStrike">
                <a:solidFill>
                  <a:srgbClr val="717377"/>
                </a:solidFill>
              </a:rPr>
              <a:t> Nodejs Reactjs MySQL </a:t>
            </a:r>
            <a:r>
              <a:rPr lang="ko-KR" sz="2978" b="0" i="0" u="none" strike="noStrike">
                <a:solidFill>
                  <a:srgbClr val="717377"/>
                </a:solidFill>
              </a:rPr>
              <a:t>기술을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복습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하는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차원에서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프로젝트에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적용하고자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했습니다</a:t>
            </a:r>
            <a:endParaRPr lang="ko-KR" sz="2978" b="0" i="0" u="none" strike="noStrike">
              <a:solidFill>
                <a:srgbClr val="717377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실용성</a:t>
            </a:r>
            <a:r>
              <a:rPr lang="en-US" sz="2978" b="0" i="0" u="none" strike="noStrike">
                <a:solidFill>
                  <a:srgbClr val="717377"/>
                </a:solidFill>
              </a:rPr>
              <a:t>: </a:t>
            </a:r>
            <a:r>
              <a:rPr lang="ko-KR" sz="2978" b="0" i="0" u="none" strike="noStrike">
                <a:solidFill>
                  <a:srgbClr val="717377"/>
                </a:solidFill>
              </a:rPr>
              <a:t>영화라는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대중적인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주제를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선정해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실생활에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유용하고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안정적인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서비스를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구축하는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중점을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두었습니다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커뮤니티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구축</a:t>
            </a:r>
            <a:r>
              <a:rPr lang="en-US" sz="2978" b="0" i="0" u="none" strike="noStrike">
                <a:solidFill>
                  <a:srgbClr val="717377"/>
                </a:solidFill>
              </a:rPr>
              <a:t>: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사용자들이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감상을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공유하며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소통할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있는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온라인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커뮤니티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공간을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만드는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것을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목표로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했습니다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3600" b="0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en-US" sz="3645" b="1" i="0" u="none" strike="noStrike">
                <a:solidFill>
                  <a:srgbClr val="000000"/>
                </a:solidFill>
              </a:rPr>
              <a:t>- </a:t>
            </a:r>
            <a:r>
              <a:rPr lang="ko-KR" sz="3645" b="1" i="0" u="none" strike="noStrike">
                <a:solidFill>
                  <a:srgbClr val="000000"/>
                </a:solidFill>
              </a:rPr>
              <a:t>개발</a:t>
            </a:r>
            <a:r>
              <a:rPr lang="en-US" sz="3645" b="1" i="0" u="none" strike="noStrike">
                <a:solidFill>
                  <a:srgbClr val="000000"/>
                </a:solidFill>
              </a:rPr>
              <a:t> </a:t>
            </a:r>
            <a:r>
              <a:rPr lang="ko-KR" sz="3645" b="1" i="0" u="none" strike="noStrike">
                <a:solidFill>
                  <a:srgbClr val="000000"/>
                </a:solidFill>
              </a:rPr>
              <a:t>목표</a:t>
            </a:r>
            <a:endParaRPr lang="ko-KR" sz="3645" b="1" i="0" u="none" strike="noStrike">
              <a:solidFill>
                <a:srgbClr val="000000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주요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목표</a:t>
            </a:r>
            <a:r>
              <a:rPr lang="en-US" sz="2978" b="0" i="0" u="none" strike="noStrike">
                <a:solidFill>
                  <a:srgbClr val="717377"/>
                </a:solidFill>
              </a:rPr>
              <a:t>: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사용자들이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정보를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쉽게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찾아보고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평점과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리뷰를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작성하며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자신의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리뷰를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효율적으로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관리할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있는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직관적인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경험</a:t>
            </a:r>
            <a:r>
              <a:rPr lang="en-US" sz="2978" b="0" i="0" u="none" strike="noStrike">
                <a:solidFill>
                  <a:srgbClr val="717377"/>
                </a:solidFill>
              </a:rPr>
              <a:t>(UX)</a:t>
            </a:r>
            <a:r>
              <a:rPr lang="ko-KR" sz="2978" b="0" i="0" u="none" strike="noStrike">
                <a:solidFill>
                  <a:srgbClr val="717377"/>
                </a:solidFill>
              </a:rPr>
              <a:t>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제공하는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것입니다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mn-ea"/>
              <a:buChar char="●"/>
              <a:defRPr/>
            </a:pPr>
            <a:endParaRPr lang="en-US" sz="2978" b="0" i="0" u="none" strike="noStrike">
              <a:solidFill>
                <a:srgbClr val="717377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보조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목표</a:t>
            </a:r>
            <a:r>
              <a:rPr lang="en-US" sz="2978" b="0" i="0" u="none" strike="noStrike">
                <a:solidFill>
                  <a:srgbClr val="717377"/>
                </a:solidFill>
              </a:rPr>
              <a:t>: </a:t>
            </a:r>
            <a:r>
              <a:rPr lang="ko-KR" sz="2978" b="0" i="0" u="none" strike="noStrike">
                <a:solidFill>
                  <a:srgbClr val="717377"/>
                </a:solidFill>
              </a:rPr>
              <a:t>게시판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댓글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등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기본적인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커뮤니티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기능을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안정적으로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구축하고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로그인</a:t>
            </a:r>
            <a:r>
              <a:rPr lang="en-US" sz="2978" b="0" i="0" u="none" strike="noStrike">
                <a:solidFill>
                  <a:srgbClr val="717377"/>
                </a:solidFill>
              </a:rPr>
              <a:t>/</a:t>
            </a:r>
            <a:r>
              <a:rPr lang="ko-KR" sz="2978" b="0" i="0" u="none" strike="noStrike">
                <a:solidFill>
                  <a:srgbClr val="717377"/>
                </a:solidFill>
              </a:rPr>
              <a:t>로그아웃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시스템을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완성하여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사용자들이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안전하게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서비스를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이용하도록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합니다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21945600" y="851535"/>
            <a:ext cx="457200" cy="6724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800">
                <a:solidFill>
                  <a:schemeClr val="lt1"/>
                </a:solidFill>
              </a:rPr>
              <a:t>1</a:t>
            </a:r>
            <a:endParaRPr lang="en-US" altLang="ko-KR" sz="3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1450" y="6858000"/>
            <a:ext cx="5797550" cy="18288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5333" b="0" i="0" u="none" strike="noStrike">
                <a:solidFill>
                  <a:srgbClr val="000000"/>
                </a:solidFill>
              </a:rPr>
              <a:t>01. </a:t>
            </a:r>
            <a:r>
              <a:rPr lang="ko-KR" sz="5333" b="0" i="0" u="none" strike="noStrike">
                <a:solidFill>
                  <a:srgbClr val="000000"/>
                </a:solidFill>
              </a:rPr>
              <a:t>프로젝트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소개</a:t>
            </a:r>
            <a:endParaRPr lang="ko-KR" sz="5333" b="0" i="0" u="none" strike="noStrike">
              <a:solidFill>
                <a:srgbClr val="000000"/>
              </a:solidFill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en-US" altLang="ko-KR" sz="5000" b="0" i="0" u="none" strike="noStrike">
                <a:solidFill>
                  <a:srgbClr val="000000"/>
                </a:solidFill>
              </a:rPr>
              <a:t>(</a:t>
            </a:r>
            <a:r>
              <a:rPr lang="ko-KR" altLang="en-US" sz="5000" b="0" i="0" u="none" strike="noStrike">
                <a:solidFill>
                  <a:srgbClr val="000000"/>
                </a:solidFill>
              </a:rPr>
              <a:t>영화 리뷰 사이트</a:t>
            </a:r>
            <a:r>
              <a:rPr lang="en-US" altLang="ko-KR" sz="5000" b="0" i="0" u="none" strike="noStrike">
                <a:solidFill>
                  <a:srgbClr val="000000"/>
                </a:solidFill>
              </a:rPr>
              <a:t>)</a:t>
            </a:r>
            <a:endParaRPr lang="en-US" altLang="ko-KR" sz="5000" b="0" i="0" u="none" strike="noStrike">
              <a:solidFill>
                <a:srgbClr val="000000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21945600" y="851535"/>
            <a:ext cx="457200" cy="6724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800">
                <a:solidFill>
                  <a:schemeClr val="lt1"/>
                </a:solidFill>
              </a:rPr>
              <a:t>2</a:t>
            </a:r>
            <a:endParaRPr lang="en-US" altLang="ko-KR" sz="3800">
              <a:solidFill>
                <a:schemeClr val="lt1"/>
              </a:solidFill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91800" y="1820180"/>
            <a:ext cx="10439400" cy="1121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5333" b="0" i="0" u="none" strike="noStrike">
                <a:solidFill>
                  <a:srgbClr val="000000"/>
                </a:solidFill>
              </a:rPr>
              <a:t>02. </a:t>
            </a:r>
            <a:r>
              <a:rPr lang="ko-KR" sz="5333" b="0" i="0" u="none" strike="noStrike">
                <a:solidFill>
                  <a:srgbClr val="000000"/>
                </a:solidFill>
              </a:rPr>
              <a:t>프로젝트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전체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구조</a:t>
            </a:r>
            <a:endParaRPr lang="ko-KR" sz="5333" b="0" i="0" u="none" strike="noStrike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2300" y="4102100"/>
            <a:ext cx="20866100" cy="7581900"/>
          </a:xfrm>
          <a:prstGeom prst="rect">
            <a:avLst/>
          </a:prstGeom>
        </p:spPr>
        <p:txBody>
          <a:bodyPr anchor="ctr" anchorCtr="0"/>
          <a:lstStyle/>
          <a:p>
            <a:pPr lvl="0" algn="l">
              <a:lnSpc>
                <a:spcPct val="124499"/>
              </a:lnSpc>
              <a:defRPr/>
            </a:pPr>
            <a:r>
              <a:rPr lang="en-US" sz="3645" b="1" i="0" u="none" strike="noStrike">
                <a:solidFill>
                  <a:srgbClr val="000000"/>
                </a:solidFill>
              </a:rPr>
              <a:t>- </a:t>
            </a:r>
            <a:r>
              <a:rPr lang="ko-KR" sz="3645" b="1" i="0" u="none" strike="noStrike">
                <a:solidFill>
                  <a:srgbClr val="000000"/>
                </a:solidFill>
              </a:rPr>
              <a:t>프론트</a:t>
            </a:r>
            <a:r>
              <a:rPr lang="en-US" sz="3645" b="1" i="0" u="none" strike="noStrike">
                <a:solidFill>
                  <a:srgbClr val="000000"/>
                </a:solidFill>
              </a:rPr>
              <a:t> </a:t>
            </a:r>
            <a:r>
              <a:rPr lang="ko-KR" sz="3645" b="1" i="0" u="none" strike="noStrike">
                <a:solidFill>
                  <a:srgbClr val="000000"/>
                </a:solidFill>
              </a:rPr>
              <a:t>엔드</a:t>
            </a:r>
            <a:r>
              <a:rPr lang="en-US" sz="3645" b="1" i="0" u="none" strike="noStrike">
                <a:solidFill>
                  <a:srgbClr val="000000"/>
                </a:solidFill>
              </a:rPr>
              <a:t> </a:t>
            </a:r>
            <a:r>
              <a:rPr lang="ko-KR" sz="3645" b="1" i="0" u="none" strike="noStrike">
                <a:solidFill>
                  <a:srgbClr val="000000"/>
                </a:solidFill>
              </a:rPr>
              <a:t>구조</a:t>
            </a:r>
            <a:r>
              <a:rPr lang="en-US" sz="3645" b="1" i="0" u="none" strike="noStrike">
                <a:solidFill>
                  <a:srgbClr val="000000"/>
                </a:solidFill>
              </a:rPr>
              <a:t>(mv-app) </a:t>
            </a:r>
            <a:r>
              <a:rPr lang="ko-KR" sz="3645" b="1" i="0" u="none" strike="noStrike">
                <a:solidFill>
                  <a:srgbClr val="000000"/>
                </a:solidFill>
              </a:rPr>
              <a:t>구조</a:t>
            </a:r>
            <a:endParaRPr lang="ko-KR" sz="3645" b="1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3600" b="0" i="0" u="none" strike="noStrike">
              <a:solidFill>
                <a:srgbClr val="000000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" sz="2978" b="0" i="0" u="none" strike="noStrike">
                <a:solidFill>
                  <a:srgbClr val="717377"/>
                </a:solidFill>
              </a:rPr>
              <a:t>AuthForm.jsx </a:t>
            </a:r>
            <a:endParaRPr lang="en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로그인과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회원가입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폼을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모두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처리하는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다목적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컴포넌트입니다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 props</a:t>
            </a:r>
            <a:r>
              <a:rPr lang="ko-KR" sz="2978" b="0" i="0" u="none" strike="noStrike">
                <a:solidFill>
                  <a:srgbClr val="717377"/>
                </a:solidFill>
              </a:rPr>
              <a:t>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통해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입력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상태와</a:t>
            </a:r>
            <a:r>
              <a:rPr lang="en-US" sz="2978" b="0" i="0" u="none" strike="noStrike">
                <a:solidFill>
                  <a:srgbClr val="717377"/>
                </a:solidFill>
              </a:rPr>
              <a:t> UI</a:t>
            </a:r>
            <a:r>
              <a:rPr lang="ko-KR" sz="2978" b="0" i="0" u="none" strike="noStrike">
                <a:solidFill>
                  <a:srgbClr val="717377"/>
                </a:solidFill>
              </a:rPr>
              <a:t>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동적으로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관리하며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재사용성과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유지보수성을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높입니다</a:t>
            </a:r>
            <a:endParaRPr lang="ko-KR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" sz="2978" b="0" i="0" u="none" strike="noStrike">
                <a:solidFill>
                  <a:srgbClr val="717377"/>
                </a:solidFill>
              </a:rPr>
              <a:t>NetplusLogo.jsx</a:t>
            </a:r>
            <a:endParaRPr lang="en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en-US" sz="2978" b="0" i="0" u="none" strike="noStrike">
                <a:solidFill>
                  <a:srgbClr val="717377"/>
                </a:solidFill>
              </a:rPr>
              <a:t>NETPLUS' </a:t>
            </a:r>
            <a:r>
              <a:rPr lang="ko-KR" sz="2978" b="0" i="0" u="none" strike="noStrike">
                <a:solidFill>
                  <a:srgbClr val="717377"/>
                </a:solidFill>
              </a:rPr>
              <a:t>텍스트를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특정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스타일로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렌더링하는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컴포넌트입니다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 </a:t>
            </a:r>
            <a:r>
              <a:rPr lang="ko-KR" sz="2978" b="0" i="0" u="none" strike="noStrike">
                <a:solidFill>
                  <a:srgbClr val="717377"/>
                </a:solidFill>
              </a:rPr>
              <a:t>로고를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웹사이트에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쉽게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재사용하기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위해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만들어졌습니다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" sz="2978" b="0" i="0" u="none" strike="noStrike">
                <a:solidFill>
                  <a:srgbClr val="717377"/>
                </a:solidFill>
              </a:rPr>
              <a:t>ReviewForm.jsx</a:t>
            </a:r>
            <a:endParaRPr lang="en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별점과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후기를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입력하는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컴포넌트입니다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 </a:t>
            </a:r>
            <a:r>
              <a:rPr lang="ko-KR" sz="2978" b="0" i="0" u="none" strike="noStrike">
                <a:solidFill>
                  <a:srgbClr val="717377"/>
                </a:solidFill>
              </a:rPr>
              <a:t>작성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또는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수정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모드를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지원하며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필수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정보를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모두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입력해야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제출됩니다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21945600" y="851535"/>
            <a:ext cx="457200" cy="67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800">
                <a:solidFill>
                  <a:schemeClr val="lt1"/>
                </a:solidFill>
              </a:rPr>
              <a:t>3</a:t>
            </a:r>
            <a:endParaRPr lang="en-US" altLang="ko-KR" sz="3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5333" b="0" i="0" u="none" strike="noStrike">
                <a:solidFill>
                  <a:srgbClr val="000000"/>
                </a:solidFill>
              </a:rPr>
              <a:t>02. </a:t>
            </a:r>
            <a:r>
              <a:rPr lang="ko-KR" sz="5333" b="0" i="0" u="none" strike="noStrike">
                <a:solidFill>
                  <a:srgbClr val="000000"/>
                </a:solidFill>
              </a:rPr>
              <a:t>프로젝트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전체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구조</a:t>
            </a:r>
            <a:endParaRPr lang="ko-KR" sz="5333" b="0" i="0" u="none" strike="noStrike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2300" y="4711700"/>
            <a:ext cx="20840700" cy="6769100"/>
          </a:xfrm>
          <a:prstGeom prst="rect">
            <a:avLst/>
          </a:prstGeom>
        </p:spPr>
        <p:txBody>
          <a:bodyPr anchor="b"/>
          <a:lstStyle/>
          <a:p>
            <a:pPr marL="425258" lvl="0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" sz="2978" b="0" i="0" u="none" strike="noStrike">
                <a:solidFill>
                  <a:srgbClr val="717377"/>
                </a:solidFill>
              </a:rPr>
              <a:t>ReviewList.jsx</a:t>
            </a:r>
            <a:endParaRPr lang="en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리뷰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목록을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보여주는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컴포넌트입니다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 </a:t>
            </a:r>
            <a:r>
              <a:rPr lang="ko-KR" sz="2978" b="0" i="0" u="none" strike="noStrike">
                <a:solidFill>
                  <a:srgbClr val="717377"/>
                </a:solidFill>
              </a:rPr>
              <a:t>리뷰가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없을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메시지를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있을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카드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형태로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표시하며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본인의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리뷰는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수정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및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삭제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버튼이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나타납니다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" sz="2978" b="0" i="0" u="none" strike="noStrike">
                <a:solidFill>
                  <a:srgbClr val="717377"/>
                </a:solidFill>
              </a:rPr>
              <a:t>Home.jsx</a:t>
            </a:r>
            <a:endParaRPr lang="en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사이트의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메인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페이지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컴포넌트입니다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 </a:t>
            </a:r>
            <a:r>
              <a:rPr lang="ko-KR" sz="2978" b="0" i="0" u="none" strike="noStrike">
                <a:solidFill>
                  <a:srgbClr val="717377"/>
                </a:solidFill>
              </a:rPr>
              <a:t>상단에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캐러셀과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추천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목록을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보여주고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사용자가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영화를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검색하거나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페이지를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넘길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있는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기능을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제공합니다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" sz="2978" b="0" i="0" u="none" strike="noStrike">
                <a:solidFill>
                  <a:srgbClr val="717377"/>
                </a:solidFill>
              </a:rPr>
              <a:t>Login.jsx</a:t>
            </a:r>
            <a:endParaRPr lang="en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로그인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페이지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컴포넌트로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사용자가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로그인할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있는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폼을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보여줍니다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 AuthForm</a:t>
            </a:r>
            <a:r>
              <a:rPr lang="ko-KR" sz="2978" b="0" i="0" u="none" strike="noStrike">
                <a:solidFill>
                  <a:srgbClr val="717377"/>
                </a:solidFill>
              </a:rPr>
              <a:t>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입력값을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받고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로그인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성공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메인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페이지로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이동시킵니다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1945600" y="851535"/>
            <a:ext cx="457200" cy="67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800">
                <a:solidFill>
                  <a:schemeClr val="lt1"/>
                </a:solidFill>
              </a:rPr>
              <a:t>4</a:t>
            </a:r>
            <a:endParaRPr lang="en-US" altLang="ko-KR" sz="3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5333" b="0" i="0" u="none" strike="noStrike">
                <a:solidFill>
                  <a:srgbClr val="000000"/>
                </a:solidFill>
              </a:rPr>
              <a:t>02. </a:t>
            </a:r>
            <a:r>
              <a:rPr lang="ko-KR" sz="5333" b="0" i="0" u="none" strike="noStrike">
                <a:solidFill>
                  <a:srgbClr val="000000"/>
                </a:solidFill>
              </a:rPr>
              <a:t>프로젝트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전체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구조</a:t>
            </a:r>
            <a:endParaRPr lang="ko-KR" sz="5333" b="0" i="0" u="none" strike="noStrike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82800" y="3543300"/>
            <a:ext cx="20866100" cy="8597900"/>
          </a:xfrm>
          <a:prstGeom prst="rect">
            <a:avLst/>
          </a:prstGeom>
        </p:spPr>
        <p:txBody>
          <a:bodyPr anchor="b"/>
          <a:lstStyle/>
          <a:p>
            <a:pPr lvl="0" algn="l">
              <a:lnSpc>
                <a:spcPct val="124499"/>
              </a:lnSpc>
              <a:defRPr/>
            </a:pPr>
            <a:endParaRPr lang="en" altLang="en-US" sz="3600" b="0" i="0" u="none" strike="noStrike">
              <a:solidFill>
                <a:srgbClr val="000000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" sz="2978" b="0" i="0" u="none" strike="noStrike">
                <a:solidFill>
                  <a:srgbClr val="717377"/>
                </a:solidFill>
              </a:rPr>
              <a:t>MovieDetail.jsx</a:t>
            </a:r>
            <a:endParaRPr lang="en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상세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페이지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컴포넌트로</a:t>
            </a:r>
            <a:r>
              <a:rPr lang="en-US" sz="2978" b="0" i="0" u="none" strike="noStrike">
                <a:solidFill>
                  <a:srgbClr val="717377"/>
                </a:solidFill>
              </a:rPr>
              <a:t>, URL</a:t>
            </a:r>
            <a:r>
              <a:rPr lang="ko-KR" sz="2978" b="0" i="0" u="none" strike="noStrike">
                <a:solidFill>
                  <a:srgbClr val="717377"/>
                </a:solidFill>
              </a:rPr>
              <a:t>에서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</a:rPr>
              <a:t> ID</a:t>
            </a:r>
            <a:r>
              <a:rPr lang="ko-KR" sz="2978" b="0" i="0" u="none" strike="noStrike">
                <a:solidFill>
                  <a:srgbClr val="717377"/>
                </a:solidFill>
              </a:rPr>
              <a:t>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가져와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해당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영화의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정보와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리뷰를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보여줍니다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 </a:t>
            </a:r>
            <a:r>
              <a:rPr lang="ko-KR" sz="2978" b="0" i="0" u="none" strike="noStrike">
                <a:solidFill>
                  <a:srgbClr val="717377"/>
                </a:solidFill>
              </a:rPr>
              <a:t>로그인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여부에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따라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리뷰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작성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버튼이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활성화됩니다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" sz="2978" b="0" i="0" u="none" strike="noStrike">
                <a:solidFill>
                  <a:srgbClr val="717377"/>
                </a:solidFill>
              </a:rPr>
              <a:t>MyPage.jsx</a:t>
            </a:r>
            <a:endParaRPr lang="en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마이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페이지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컴포넌트로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현재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로그인한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리뷰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목록을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보여줍니다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자신의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리뷰를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삭제할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있습니다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 </a:t>
            </a:r>
            <a:r>
              <a:rPr lang="ko-KR" sz="2978" b="0" i="0" u="none" strike="noStrike">
                <a:solidFill>
                  <a:srgbClr val="717377"/>
                </a:solidFill>
              </a:rPr>
              <a:t>로그인이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되어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있지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않으면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자동으로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로그인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페이지로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이동합니다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  <a:p>
            <a:pPr marL="425258" lvl="0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" sz="2978" b="0" i="0" u="none" strike="noStrike">
                <a:solidFill>
                  <a:srgbClr val="717377"/>
                </a:solidFill>
              </a:rPr>
              <a:t>Register.jsx</a:t>
            </a:r>
            <a:endParaRPr lang="en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회원가입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페이지로</a:t>
            </a:r>
            <a:r>
              <a:rPr lang="en-US" sz="2978" b="0" i="0" u="none" strike="noStrike">
                <a:solidFill>
                  <a:srgbClr val="717377"/>
                </a:solidFill>
              </a:rPr>
              <a:t>, AuthForm </a:t>
            </a:r>
            <a:r>
              <a:rPr lang="ko-KR" sz="2978" b="0" i="0" u="none" strike="noStrike">
                <a:solidFill>
                  <a:srgbClr val="717377"/>
                </a:solidFill>
              </a:rPr>
              <a:t>컴포넌트를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이용해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가입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양식을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보여줍니다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 </a:t>
            </a:r>
            <a:r>
              <a:rPr lang="ko-KR" sz="2978" b="0" i="0" u="none" strike="noStrike">
                <a:solidFill>
                  <a:srgbClr val="717377"/>
                </a:solidFill>
              </a:rPr>
              <a:t>입력된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정보를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서버로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보내고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성공하면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사용자에게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알린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후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로그인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페이지로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이동시킵니다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  <a:p>
            <a:pPr marL="425258" lvl="1" indent="-425258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" sz="2978" b="0" i="0" u="none" strike="noStrike">
                <a:solidFill>
                  <a:srgbClr val="717377"/>
                </a:solidFill>
              </a:rPr>
              <a:t>ReviewWrite.jsx</a:t>
            </a:r>
            <a:endParaRPr lang="en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영화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리뷰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작성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페이지로</a:t>
            </a:r>
            <a:r>
              <a:rPr lang="en-US" sz="2978" b="0" i="0" u="none" strike="noStrike">
                <a:solidFill>
                  <a:srgbClr val="717377"/>
                </a:solidFill>
              </a:rPr>
              <a:t>, </a:t>
            </a:r>
            <a:r>
              <a:rPr lang="ko-KR" sz="2978" b="0" i="0" u="none" strike="noStrike">
                <a:solidFill>
                  <a:srgbClr val="717377"/>
                </a:solidFill>
              </a:rPr>
              <a:t>로그인이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필요합니다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 </a:t>
            </a:r>
            <a:r>
              <a:rPr lang="ko-KR" sz="2978" b="0" i="0" u="none" strike="noStrike">
                <a:solidFill>
                  <a:srgbClr val="717377"/>
                </a:solidFill>
              </a:rPr>
              <a:t>사용자는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별점과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후기를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남기고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제출할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수</a:t>
            </a:r>
            <a:r>
              <a:rPr lang="en-US" sz="2978" b="0" i="0" u="none" strike="noStrike">
                <a:solidFill>
                  <a:srgbClr val="717377"/>
                </a:solidFill>
              </a:rPr>
              <a:t> </a:t>
            </a:r>
            <a:r>
              <a:rPr lang="ko-KR" sz="2978" b="0" i="0" u="none" strike="noStrike">
                <a:solidFill>
                  <a:srgbClr val="717377"/>
                </a:solidFill>
              </a:rPr>
              <a:t>있습니다</a:t>
            </a:r>
            <a:r>
              <a:rPr lang="en-US" sz="2978" b="0" i="0" u="none" strike="noStrike">
                <a:solidFill>
                  <a:srgbClr val="717377"/>
                </a:solidFill>
              </a:rPr>
              <a:t>.</a:t>
            </a:r>
            <a:endParaRPr lang="en-US" sz="2978" b="0" i="0" u="none" strike="noStrike">
              <a:solidFill>
                <a:srgbClr val="717377"/>
              </a:solidFill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1945600" y="851535"/>
            <a:ext cx="457200" cy="672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800">
                <a:solidFill>
                  <a:schemeClr val="lt1"/>
                </a:solidFill>
              </a:rPr>
              <a:t>5</a:t>
            </a:r>
            <a:endParaRPr lang="en-US" altLang="ko-KR" sz="3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-US" altLang="ko-KR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5333" b="0" i="0" u="none" strike="noStrike">
                <a:solidFill>
                  <a:srgbClr val="000000"/>
                </a:solidFill>
              </a:rPr>
              <a:t>02. </a:t>
            </a:r>
            <a:r>
              <a:rPr lang="ko-KR" sz="5333" b="0" i="0" u="none" strike="noStrike">
                <a:solidFill>
                  <a:srgbClr val="000000"/>
                </a:solidFill>
              </a:rPr>
              <a:t>프로젝트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전체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구조</a:t>
            </a:r>
            <a:endParaRPr lang="ko-KR" sz="5333" b="0" i="0" u="none" strike="noStrike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2300" y="4419600"/>
            <a:ext cx="20866100" cy="7467600"/>
          </a:xfrm>
          <a:prstGeom prst="rect">
            <a:avLst/>
          </a:prstGeom>
        </p:spPr>
        <p:txBody>
          <a:bodyPr anchor="b"/>
          <a:lstStyle/>
          <a:p>
            <a:pPr lvl="0" algn="l">
              <a:lnSpc>
                <a:spcPct val="124499"/>
              </a:lnSpc>
              <a:defRPr/>
            </a:pPr>
            <a:r>
              <a:rPr lang="en-US" sz="3645" b="1" i="0" u="none" strike="noStrike">
                <a:solidFill>
                  <a:srgbClr val="000000"/>
                </a:solidFill>
              </a:rPr>
              <a:t>- </a:t>
            </a:r>
            <a:r>
              <a:rPr lang="ko-KR" sz="3645" b="1" i="0" u="none" strike="noStrike">
                <a:solidFill>
                  <a:srgbClr val="000000"/>
                </a:solidFill>
              </a:rPr>
              <a:t>백엔드</a:t>
            </a:r>
            <a:r>
              <a:rPr lang="en-US" sz="3645" b="1" i="0" u="none" strike="noStrike">
                <a:solidFill>
                  <a:srgbClr val="000000"/>
                </a:solidFill>
              </a:rPr>
              <a:t> </a:t>
            </a:r>
            <a:r>
              <a:rPr lang="ko-KR" sz="3645" b="1" i="0" u="none" strike="noStrike">
                <a:solidFill>
                  <a:srgbClr val="000000"/>
                </a:solidFill>
              </a:rPr>
              <a:t>구조</a:t>
            </a:r>
            <a:r>
              <a:rPr lang="en-US" sz="3645" b="1" i="0" u="none" strike="noStrike">
                <a:solidFill>
                  <a:srgbClr val="000000"/>
                </a:solidFill>
              </a:rPr>
              <a:t>(mv-app-server) </a:t>
            </a:r>
            <a:r>
              <a:rPr lang="ko-KR" sz="3645" b="1" i="0" u="none" strike="noStrike">
                <a:solidFill>
                  <a:srgbClr val="000000"/>
                </a:solidFill>
              </a:rPr>
              <a:t>구조</a:t>
            </a:r>
            <a:endParaRPr lang="ko-KR" sz="3645" b="1" i="0" u="none" strike="noStrike">
              <a:solidFill>
                <a:srgbClr val="000000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-US" altLang="ko-KR" sz="2978" b="0" i="0" u="none" strike="noStrike">
              <a:solidFill>
                <a:srgbClr val="717377"/>
              </a:solidFill>
            </a:endParaRPr>
          </a:p>
          <a:p>
            <a:pPr marL="425258" lvl="0" indent="-425258" algn="l">
              <a:lnSpc>
                <a:spcPct val="124499"/>
              </a:lnSpc>
              <a:buClr>
                <a:schemeClr val="dk1"/>
              </a:buClr>
              <a:buFont typeface="mn-ea"/>
              <a:buChar char=""/>
              <a:defRPr/>
            </a:pPr>
            <a:r>
              <a:rPr lang="en-US" altLang="ko-KR" sz="2978" b="0" i="0" u="none" strike="noStrike">
                <a:solidFill>
                  <a:srgbClr val="717377"/>
                </a:solidFill>
              </a:rPr>
              <a:t>reviewController.js</a:t>
            </a:r>
            <a:endParaRPr lang="en-US" altLang="ko-KR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 Node.js와 Express를 사용하여 프론트엔드와 통신하고 데이터베이스를 관리하는 백엔드 서버를 설정하고 실행합니다.</a:t>
            </a:r>
            <a:endParaRPr lang="ko-KR" sz="2978" b="0" i="0" u="none" strike="noStrike">
              <a:solidFill>
                <a:srgbClr val="717377"/>
              </a:solidFill>
            </a:endParaRPr>
          </a:p>
          <a:p>
            <a:pPr marL="0" lvl="1" indent="0" algn="l">
              <a:lnSpc>
                <a:spcPct val="124499"/>
              </a:lnSpc>
              <a:buClr>
                <a:srgbClr val="000000"/>
              </a:buClr>
              <a:buFont typeface="mn-ea"/>
              <a:buNone/>
              <a:defRPr/>
            </a:pPr>
            <a:endParaRPr lang="en-US" altLang="ko-KR" sz="2980" b="0" i="0" u="none" strike="noStrike">
              <a:solidFill>
                <a:schemeClr val="dk1"/>
              </a:solidFill>
            </a:endParaRPr>
          </a:p>
          <a:p>
            <a:pPr marL="425544" lvl="1" indent="-425544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-US" altLang="ko-KR" sz="2980" b="0" i="0" u="none" strike="noStrike">
                <a:solidFill>
                  <a:schemeClr val="dk1"/>
                </a:solidFill>
              </a:rPr>
              <a:t> </a:t>
            </a:r>
            <a:r>
              <a:rPr lang="en-US" altLang="ko-KR" sz="2980" b="0" i="0" u="none" strike="noStrike">
                <a:solidFill>
                  <a:srgbClr val="717377"/>
                </a:solidFill>
              </a:rPr>
              <a:t>authController.js</a:t>
            </a:r>
            <a:endParaRPr lang="en-US" altLang="ko-KR" sz="298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80" b="0" i="0" u="none" strike="noStrike">
                <a:solidFill>
                  <a:srgbClr val="717377"/>
                </a:solidFill>
              </a:rPr>
              <a:t>사용자의 회원가입, 로그인, 정보 조회를 처리하며, 비밀번호를 bcrypt로 암호화하고 로그인 시 JWT를 발급하는 백엔드 인증 API입니다.</a:t>
            </a:r>
            <a:endParaRPr lang="ko-KR" sz="298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ko-KR" sz="2980" b="0" i="0" u="none" strike="noStrike">
              <a:solidFill>
                <a:srgbClr val="717377"/>
              </a:solidFill>
            </a:endParaRPr>
          </a:p>
          <a:p>
            <a:pPr marL="425544" lvl="1" indent="-425544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-US" altLang="ko-KR" sz="2980" b="0" i="0" u="none" strike="noStrike">
                <a:solidFill>
                  <a:srgbClr val="717377"/>
                </a:solidFill>
              </a:rPr>
              <a:t>movieController.js</a:t>
            </a:r>
            <a:endParaRPr lang="en-US" altLang="ko-KR" sz="298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en" sz="2900" b="0" i="0" u="none" strike="noStrike">
                <a:solidFill>
                  <a:srgbClr val="717377"/>
                </a:solidFill>
              </a:rPr>
              <a:t>TMDB API에서 영화 데이터를 가져와 데이터베이스에 저장하고, 영화 목록 및 상세 정보를 제공하는 백엔드 컨트롤러입니다.</a:t>
            </a:r>
            <a:endParaRPr lang="en" sz="29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-US" altLang="ko-KR" sz="2900" b="0" i="0" u="none" strike="noStrike">
              <a:solidFill>
                <a:srgbClr val="717377"/>
              </a:solidFill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1945600" y="851535"/>
            <a:ext cx="457200" cy="672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800">
                <a:solidFill>
                  <a:schemeClr val="lt1"/>
                </a:solidFill>
              </a:rPr>
              <a:t>6</a:t>
            </a:r>
            <a:endParaRPr lang="en-US" altLang="ko-KR" sz="3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21900" y="990600"/>
            <a:ext cx="3048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05900" y="939800"/>
            <a:ext cx="6172200" cy="469900"/>
          </a:xfrm>
          <a:prstGeom prst="rect">
            <a:avLst/>
          </a:prstGeom>
        </p:spPr>
        <p:txBody>
          <a:bodyPr lIns="0" tIns="33867" rIns="0" bIns="33867" anchor="ctr"/>
          <a:lstStyle/>
          <a:p>
            <a:pPr lvl="0" algn="ctr">
              <a:lnSpc>
                <a:spcPct val="99600"/>
              </a:lnSpc>
              <a:defRPr/>
            </a:pPr>
            <a:r>
              <a:rPr lang="en" sz="2666" b="0" i="0" u="none" strike="noStrike">
                <a:solidFill>
                  <a:srgbClr val="ffffff"/>
                </a:solidFill>
              </a:rPr>
              <a:t>NetPlus</a:t>
            </a:r>
            <a:endParaRPr lang="en-US" altLang="ko-KR" sz="2666" b="0" i="0" u="none" strike="noStrike">
              <a:solidFill>
                <a:srgbClr val="ffffff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73900" y="2781300"/>
            <a:ext cx="10236200" cy="952500"/>
          </a:xfrm>
          <a:prstGeom prst="rect">
            <a:avLst/>
          </a:prstGeom>
        </p:spPr>
        <p:txBody>
          <a:bodyPr lIns="0" tIns="67733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5333" b="0" i="0" u="none" strike="noStrike">
                <a:solidFill>
                  <a:srgbClr val="000000"/>
                </a:solidFill>
              </a:rPr>
              <a:t>02. </a:t>
            </a:r>
            <a:r>
              <a:rPr lang="ko-KR" sz="5333" b="0" i="0" u="none" strike="noStrike">
                <a:solidFill>
                  <a:srgbClr val="000000"/>
                </a:solidFill>
              </a:rPr>
              <a:t>프로젝트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전체</a:t>
            </a:r>
            <a:r>
              <a:rPr lang="en-US" sz="5333" b="0" i="0" u="none" strike="noStrike">
                <a:solidFill>
                  <a:srgbClr val="000000"/>
                </a:solidFill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</a:rPr>
              <a:t>구조</a:t>
            </a:r>
            <a:endParaRPr lang="ko-KR" sz="5333" b="0" i="0" u="none" strike="noStrike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92300" y="3657600"/>
            <a:ext cx="20866100" cy="8229600"/>
          </a:xfrm>
          <a:prstGeom prst="rect">
            <a:avLst/>
          </a:prstGeom>
        </p:spPr>
        <p:txBody>
          <a:bodyPr anchor="b"/>
          <a:lstStyle/>
          <a:p>
            <a:pPr lvl="0" algn="l">
              <a:lnSpc>
                <a:spcPct val="124499"/>
              </a:lnSpc>
              <a:defRPr/>
            </a:pPr>
            <a:endParaRPr lang="en-US" altLang="ko-KR" sz="2978" b="0" i="0" u="none" strike="noStrike">
              <a:solidFill>
                <a:srgbClr val="717377"/>
              </a:solidFill>
            </a:endParaRPr>
          </a:p>
          <a:p>
            <a:pPr marL="425258" lvl="0" indent="-425258" algn="l">
              <a:lnSpc>
                <a:spcPct val="124499"/>
              </a:lnSpc>
              <a:buClr>
                <a:schemeClr val="dk1"/>
              </a:buClr>
              <a:buFont typeface="mn-ea"/>
              <a:buChar char=""/>
              <a:defRPr/>
            </a:pPr>
            <a:r>
              <a:rPr lang="en-US" altLang="ko-KR" sz="2978" b="0" i="0" u="none" strike="noStrike">
                <a:solidFill>
                  <a:srgbClr val="717377"/>
                </a:solidFill>
              </a:rPr>
              <a:t>authMiddleware.js</a:t>
            </a:r>
            <a:endParaRPr lang="en-US" altLang="ko-KR" sz="2978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78" b="0" i="0" u="none" strike="noStrike">
                <a:solidFill>
                  <a:srgbClr val="717377"/>
                </a:solidFill>
              </a:rPr>
              <a:t>JWT를 사용해 사용자의 인증을 처리하는 미들웨어로, 토큰의 유효성을 검증하고 요청에 사용자 정보를 추가합니다.</a:t>
            </a:r>
            <a:endParaRPr lang="ko-KR" sz="2978" b="0" i="0" u="none" strike="noStrike">
              <a:solidFill>
                <a:srgbClr val="717377"/>
              </a:solidFill>
            </a:endParaRPr>
          </a:p>
          <a:p>
            <a:pPr marL="0" lvl="1" indent="0" algn="l">
              <a:lnSpc>
                <a:spcPct val="124499"/>
              </a:lnSpc>
              <a:buClr>
                <a:srgbClr val="000000"/>
              </a:buClr>
              <a:buFont typeface="mn-ea"/>
              <a:buNone/>
              <a:defRPr/>
            </a:pPr>
            <a:endParaRPr lang="en-US" altLang="ko-KR" sz="2980" b="0" i="0" u="none" strike="noStrike">
              <a:solidFill>
                <a:schemeClr val="dk1"/>
              </a:solidFill>
            </a:endParaRPr>
          </a:p>
          <a:p>
            <a:pPr marL="425544" lvl="1" indent="-425544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-US" altLang="ko-KR" sz="2980" b="0" i="0" u="none" strike="noStrike">
                <a:solidFill>
                  <a:schemeClr val="dk1"/>
                </a:solidFill>
              </a:rPr>
              <a:t> </a:t>
            </a:r>
            <a:r>
              <a:rPr lang="en-US" altLang="ko-KR" sz="2980" b="0" i="0" u="none" strike="noStrike">
                <a:solidFill>
                  <a:srgbClr val="717377"/>
                </a:solidFill>
              </a:rPr>
              <a:t>model/index.js</a:t>
            </a:r>
            <a:endParaRPr lang="en-US" altLang="ko-KR" sz="298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sz="2980" b="0" i="0" u="none" strike="noStrike">
                <a:solidFill>
                  <a:srgbClr val="717377"/>
                </a:solidFill>
              </a:rPr>
              <a:t> Sequelize를 사용하여 데이터베이스에 연결하고, models 폴더 안의 모든 모델 파일을 자동으로 불러와 관계를 설정하는 중앙 허브 역할을 합니다.</a:t>
            </a:r>
            <a:endParaRPr lang="ko-KR" sz="298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ko-KR" sz="2980" b="0" i="0" u="none" strike="noStrike">
              <a:solidFill>
                <a:srgbClr val="717377"/>
              </a:solidFill>
            </a:endParaRPr>
          </a:p>
          <a:p>
            <a:pPr marL="425544" lvl="1" indent="-425544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-US" altLang="ko-KR" sz="2980" b="0" i="0" u="none" strike="noStrike">
                <a:solidFill>
                  <a:srgbClr val="717377"/>
                </a:solidFill>
              </a:rPr>
              <a:t>Movie.js</a:t>
            </a:r>
            <a:endParaRPr lang="en-US" altLang="ko-KR" sz="298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en" sz="2900" b="0" i="0" u="none" strike="noStrike">
                <a:solidFill>
                  <a:srgbClr val="717377"/>
                </a:solidFill>
              </a:rPr>
              <a:t> Sequelize를 사용해 영화 테이블의 데이터 구조를 정의하고, 리뷰 테이블과의 관계를 설정하는 Movie 모델 파일입니다.</a:t>
            </a:r>
            <a:endParaRPr lang="en" sz="29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" sz="2900" b="0" i="0" u="none" strike="noStrike">
              <a:solidFill>
                <a:srgbClr val="717377"/>
              </a:solidFill>
            </a:endParaRPr>
          </a:p>
          <a:p>
            <a:pPr marL="425544" lvl="1" indent="-425544" algn="l">
              <a:lnSpc>
                <a:spcPct val="124499"/>
              </a:lnSpc>
              <a:buClr>
                <a:srgbClr val="000000"/>
              </a:buClr>
              <a:buFont typeface="mn-ea"/>
              <a:buChar char=""/>
              <a:defRPr/>
            </a:pPr>
            <a:r>
              <a:rPr lang="en-US" altLang="ko-KR" sz="2900" b="0" i="0" u="none" strike="noStrike">
                <a:solidFill>
                  <a:srgbClr val="717377"/>
                </a:solidFill>
              </a:rPr>
              <a:t>Review.js</a:t>
            </a:r>
            <a:endParaRPr lang="en-US" altLang="ko-KR" sz="29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en" sz="2900" b="0" i="0" u="none" strike="noStrike">
                <a:solidFill>
                  <a:srgbClr val="717377"/>
                </a:solidFill>
              </a:rPr>
              <a:t>리뷰(Review) 테이블의 데이터 구조를 정의하고, 사용자(User) 및 영화(Movie) 테이블과의 관계를 설정하는 Review 모델 파일입니다.</a:t>
            </a:r>
            <a:endParaRPr lang="en" sz="2900" b="0" i="0" u="none" strike="noStrike">
              <a:solidFill>
                <a:srgbClr val="717377"/>
              </a:solidFill>
            </a:endParaRPr>
          </a:p>
          <a:p>
            <a:pPr lvl="0" algn="l">
              <a:lnSpc>
                <a:spcPct val="124499"/>
              </a:lnSpc>
              <a:defRPr/>
            </a:pPr>
            <a:endParaRPr lang="en-US" altLang="ko-KR" sz="2900" b="0" i="0" u="none" strike="noStrike">
              <a:solidFill>
                <a:srgbClr val="717377"/>
              </a:solidFill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1945600" y="851535"/>
            <a:ext cx="457200" cy="672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800">
                <a:solidFill>
                  <a:schemeClr val="lt1"/>
                </a:solidFill>
              </a:rPr>
              <a:t>7</a:t>
            </a:r>
            <a:endParaRPr lang="en-US" altLang="ko-KR" sz="3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748</ep:Words>
  <ep:PresentationFormat>On-screen Show (4:3)</ep:PresentationFormat>
  <ep:Paragraphs>123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gjwoa</cp:lastModifiedBy>
  <dcterms:modified xsi:type="dcterms:W3CDTF">2025-09-09T00:01:43.369</dcterms:modified>
  <cp:revision>114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